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0"/>
  </p:notesMasterIdLst>
  <p:sldIdLst>
    <p:sldId id="322" r:id="rId2"/>
    <p:sldId id="306" r:id="rId3"/>
    <p:sldId id="386" r:id="rId4"/>
    <p:sldId id="387" r:id="rId5"/>
    <p:sldId id="324" r:id="rId6"/>
    <p:sldId id="388" r:id="rId7"/>
    <p:sldId id="357" r:id="rId8"/>
    <p:sldId id="359" r:id="rId9"/>
    <p:sldId id="366" r:id="rId10"/>
    <p:sldId id="389" r:id="rId11"/>
    <p:sldId id="358" r:id="rId12"/>
    <p:sldId id="360" r:id="rId13"/>
    <p:sldId id="361" r:id="rId14"/>
    <p:sldId id="390" r:id="rId15"/>
    <p:sldId id="391" r:id="rId16"/>
    <p:sldId id="392" r:id="rId17"/>
    <p:sldId id="393" r:id="rId18"/>
    <p:sldId id="367" r:id="rId19"/>
    <p:sldId id="394" r:id="rId20"/>
    <p:sldId id="362" r:id="rId21"/>
    <p:sldId id="325" r:id="rId22"/>
    <p:sldId id="364" r:id="rId23"/>
    <p:sldId id="395" r:id="rId24"/>
    <p:sldId id="365" r:id="rId25"/>
    <p:sldId id="396" r:id="rId26"/>
    <p:sldId id="397" r:id="rId27"/>
    <p:sldId id="398" r:id="rId28"/>
    <p:sldId id="369" r:id="rId29"/>
    <p:sldId id="370" r:id="rId30"/>
    <p:sldId id="371" r:id="rId31"/>
    <p:sldId id="399" r:id="rId32"/>
    <p:sldId id="372" r:id="rId33"/>
    <p:sldId id="400" r:id="rId34"/>
    <p:sldId id="376" r:id="rId35"/>
    <p:sldId id="401" r:id="rId36"/>
    <p:sldId id="373" r:id="rId37"/>
    <p:sldId id="402" r:id="rId38"/>
    <p:sldId id="403" r:id="rId39"/>
    <p:sldId id="383" r:id="rId40"/>
    <p:sldId id="384" r:id="rId41"/>
    <p:sldId id="404" r:id="rId42"/>
    <p:sldId id="377" r:id="rId43"/>
    <p:sldId id="382" r:id="rId44"/>
    <p:sldId id="381" r:id="rId45"/>
    <p:sldId id="378" r:id="rId46"/>
    <p:sldId id="405" r:id="rId47"/>
    <p:sldId id="379" r:id="rId48"/>
    <p:sldId id="380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86"/>
            <p14:sldId id="387"/>
            <p14:sldId id="324"/>
            <p14:sldId id="388"/>
            <p14:sldId id="357"/>
            <p14:sldId id="359"/>
            <p14:sldId id="366"/>
            <p14:sldId id="389"/>
            <p14:sldId id="358"/>
            <p14:sldId id="360"/>
            <p14:sldId id="361"/>
            <p14:sldId id="390"/>
            <p14:sldId id="391"/>
            <p14:sldId id="392"/>
            <p14:sldId id="393"/>
            <p14:sldId id="367"/>
            <p14:sldId id="394"/>
            <p14:sldId id="362"/>
            <p14:sldId id="325"/>
            <p14:sldId id="364"/>
            <p14:sldId id="395"/>
            <p14:sldId id="365"/>
            <p14:sldId id="396"/>
            <p14:sldId id="397"/>
            <p14:sldId id="398"/>
            <p14:sldId id="369"/>
            <p14:sldId id="370"/>
            <p14:sldId id="371"/>
            <p14:sldId id="399"/>
            <p14:sldId id="372"/>
            <p14:sldId id="400"/>
            <p14:sldId id="376"/>
            <p14:sldId id="401"/>
            <p14:sldId id="373"/>
            <p14:sldId id="402"/>
            <p14:sldId id="403"/>
            <p14:sldId id="383"/>
            <p14:sldId id="384"/>
            <p14:sldId id="404"/>
            <p14:sldId id="377"/>
            <p14:sldId id="382"/>
            <p14:sldId id="381"/>
            <p14:sldId id="378"/>
            <p14:sldId id="405"/>
            <p14:sldId id="379"/>
            <p14:sldId id="380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AF4"/>
    <a:srgbClr val="DDF0C8"/>
    <a:srgbClr val="53D2FF"/>
    <a:srgbClr val="FFD653"/>
    <a:srgbClr val="EBF4E8"/>
    <a:srgbClr val="ADCFA1"/>
    <a:srgbClr val="EDECE5"/>
    <a:srgbClr val="BAE18F"/>
    <a:srgbClr val="F1F5F4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5" autoAdjust="0"/>
    <p:restoredTop sz="83371" autoAdjust="0"/>
  </p:normalViewPr>
  <p:slideViewPr>
    <p:cSldViewPr>
      <p:cViewPr varScale="1">
        <p:scale>
          <a:sx n="98" d="100"/>
          <a:sy n="98" d="100"/>
        </p:scale>
        <p:origin x="6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800"/>
          </a:pPr>
          <a:endParaRPr lang="ko-KR"/>
        </a:p>
      </c:txPr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PC의 웹 브라우저 이용 현황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Internet Explorer</c:v>
                </c:pt>
                <c:pt idx="1">
                  <c:v>Chrome</c:v>
                </c:pt>
                <c:pt idx="2">
                  <c:v>Safari</c:v>
                </c:pt>
                <c:pt idx="3">
                  <c:v>기타</c:v>
                </c:pt>
              </c:strCache>
            </c:strRef>
          </c:cat>
          <c:val>
            <c:numRef>
              <c:f>Sheet1!$B$2:$B$5</c:f>
              <c:numCache>
                <c:formatCode>g/"표""준"</c:formatCode>
                <c:ptCount val="4"/>
                <c:pt idx="0">
                  <c:v>87.85</c:v>
                </c:pt>
                <c:pt idx="1">
                  <c:v>9.26</c:v>
                </c:pt>
                <c:pt idx="2">
                  <c:v>0.56999999999999995</c:v>
                </c:pt>
                <c:pt idx="3">
                  <c:v>2.67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ko-KR"/>
        </a:p>
      </c:txPr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txPr>
        <a:bodyPr/>
        <a:lstStyle/>
        <a:p>
          <a:pPr>
            <a:defRPr sz="1800"/>
          </a:pPr>
          <a:endParaRPr lang="ko-KR"/>
        </a:p>
      </c:txPr>
    </c:title>
    <c:autoTitleDeleted val="0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모바일/태블릿에서 웹브라우저 이용 현황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Internet Explorer</c:v>
                </c:pt>
                <c:pt idx="1">
                  <c:v>Android Browser</c:v>
                </c:pt>
                <c:pt idx="2">
                  <c:v>Chrome</c:v>
                </c:pt>
                <c:pt idx="3">
                  <c:v>Safari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g/"표""준"</c:formatCode>
                <c:ptCount val="5"/>
                <c:pt idx="0">
                  <c:v>0.05</c:v>
                </c:pt>
                <c:pt idx="1">
                  <c:v>8.77</c:v>
                </c:pt>
                <c:pt idx="2">
                  <c:v>8.51</c:v>
                </c:pt>
                <c:pt idx="3">
                  <c:v>80.87</c:v>
                </c:pt>
                <c:pt idx="4">
                  <c:v>1.81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  <c:txPr>
        <a:bodyPr/>
        <a:lstStyle/>
        <a:p>
          <a:pPr>
            <a:defRPr sz="1600"/>
          </a:pPr>
          <a:endParaRPr lang="ko-KR"/>
        </a:p>
      </c:txPr>
    </c:legend>
    <c:plotVisOnly val="1"/>
    <c:dispBlanksAs val="gap"/>
    <c:showDLblsOverMax val="0"/>
  </c:chart>
  <c:spPr>
    <a:ln>
      <a:solidFill>
        <a:schemeClr val="bg1">
          <a:lumMod val="50000"/>
        </a:schemeClr>
      </a:solidFill>
    </a:ln>
  </c:spPr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2016-08-31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27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43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95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24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32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78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514350" indent="-514350">
              <a:buSzPct val="100000"/>
              <a:buFont typeface="+mj-lt"/>
              <a:buAutoNum type="arabicPeriod"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1pPr eaLnBrk="1" latinLnBrk="0" hangingPunct="1">
              <a:defRPr sz="2000"/>
            </a:lvl1pPr>
            <a:lvl2pPr eaLnBrk="1" latinLnBrk="0" hangingPunct="1">
              <a:defRPr sz="1800"/>
            </a:lvl2pPr>
            <a:lvl3pPr eaLnBrk="1" latinLnBrk="0" hangingPunct="1">
              <a:defRPr sz="1600"/>
            </a:lvl3pPr>
            <a:lvl4pPr eaLnBrk="1" latinLnBrk="0" hangingPunct="1">
              <a:defRPr sz="1400"/>
            </a:lvl4pPr>
            <a:lvl5pPr eaLnBrk="1" latinLnBrk="0" hangingPunct="1"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4.png"/><Relationship Id="rId5" Type="http://schemas.openxmlformats.org/officeDocument/2006/relationships/image" Target="../media/image3.png"/><Relationship Id="rId10" Type="http://schemas.openxmlformats.org/officeDocument/2006/relationships/image" Target="../media/image33.jpeg"/><Relationship Id="rId4" Type="http://schemas.openxmlformats.org/officeDocument/2006/relationships/image" Target="../media/image5.jpeg"/><Relationship Id="rId9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eg"/><Relationship Id="rId11" Type="http://schemas.openxmlformats.org/officeDocument/2006/relationships/image" Target="../media/image59.jpeg"/><Relationship Id="rId5" Type="http://schemas.openxmlformats.org/officeDocument/2006/relationships/image" Target="../media/image53.png"/><Relationship Id="rId10" Type="http://schemas.openxmlformats.org/officeDocument/2006/relationships/image" Target="../media/image58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cesanta.com/products/binary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1</a:t>
            </a:r>
            <a:r>
              <a:rPr lang="ko-KR" altLang="en-US" dirty="0" smtClean="0"/>
              <a:t>장 </a:t>
            </a:r>
            <a:r>
              <a:rPr lang="ko-KR" altLang="en-US" dirty="0"/>
              <a:t>웹 프로그래밍과 </a:t>
            </a:r>
            <a:r>
              <a:rPr lang="en-US" altLang="ko-KR" dirty="0"/>
              <a:t>HTML5 </a:t>
            </a:r>
            <a:r>
              <a:rPr lang="ko-KR" altLang="en-US" dirty="0"/>
              <a:t>개요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여러 웹 브라우저의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smtClean="0"/>
              <a:t>Netscape Navigator</a:t>
            </a:r>
          </a:p>
          <a:p>
            <a:pPr lvl="1"/>
            <a:r>
              <a:rPr lang="ko-KR" altLang="en-US" smtClean="0"/>
              <a:t>일반인도 쉽게 사용하도록 </a:t>
            </a:r>
            <a:r>
              <a:rPr lang="en-US" altLang="ko-KR" smtClean="0"/>
              <a:t>GUI</a:t>
            </a:r>
            <a:r>
              <a:rPr lang="ko-KR" altLang="en-US" smtClean="0"/>
              <a:t>를 갖춘 최초의 브라우저</a:t>
            </a:r>
            <a:endParaRPr lang="en-US" altLang="ko-KR" smtClean="0"/>
          </a:p>
          <a:p>
            <a:pPr lvl="1"/>
            <a:r>
              <a:rPr lang="en-US" altLang="ko-KR" smtClean="0"/>
              <a:t>1993</a:t>
            </a:r>
            <a:r>
              <a:rPr lang="ko-KR" altLang="en-US" smtClean="0"/>
              <a:t>년 </a:t>
            </a:r>
            <a:r>
              <a:rPr lang="en-US" altLang="ko-KR" smtClean="0"/>
              <a:t>Marc Andreesseen </a:t>
            </a:r>
            <a:r>
              <a:rPr lang="ko-KR" altLang="en-US" smtClean="0"/>
              <a:t>개발</a:t>
            </a:r>
            <a:r>
              <a:rPr lang="en-US" altLang="ko-KR" smtClean="0"/>
              <a:t>. Netscape </a:t>
            </a:r>
            <a:r>
              <a:rPr lang="ko-KR" altLang="en-US" smtClean="0"/>
              <a:t>사 창업</a:t>
            </a:r>
            <a:endParaRPr lang="en-US" altLang="ko-KR" smtClean="0"/>
          </a:p>
          <a:p>
            <a:r>
              <a:rPr lang="en-US" altLang="ko-KR" smtClean="0"/>
              <a:t>Internet Explorer</a:t>
            </a:r>
          </a:p>
          <a:p>
            <a:pPr lvl="1"/>
            <a:r>
              <a:rPr lang="en-US" altLang="ko-KR" smtClean="0"/>
              <a:t>1995</a:t>
            </a:r>
            <a:r>
              <a:rPr lang="ko-KR" altLang="en-US" smtClean="0"/>
              <a:t>년 마이크로소프트에서 개발</a:t>
            </a:r>
            <a:endParaRPr lang="en-US" altLang="ko-KR" smtClean="0"/>
          </a:p>
          <a:p>
            <a:pPr lvl="1"/>
            <a:r>
              <a:rPr lang="ko-KR" altLang="en-US" smtClean="0"/>
              <a:t>윈도우 운영체제에 끼워 배포하여 순식간에 </a:t>
            </a:r>
            <a:r>
              <a:rPr lang="en-US" altLang="ko-KR" smtClean="0"/>
              <a:t>Netscape </a:t>
            </a:r>
            <a:r>
              <a:rPr lang="ko-KR" altLang="en-US" smtClean="0"/>
              <a:t>잠식</a:t>
            </a:r>
            <a:r>
              <a:rPr lang="en-US" altLang="ko-KR" smtClean="0"/>
              <a:t> </a:t>
            </a:r>
          </a:p>
          <a:p>
            <a:r>
              <a:rPr lang="en-US" altLang="ko-KR" smtClean="0"/>
              <a:t>Opera</a:t>
            </a:r>
          </a:p>
          <a:p>
            <a:pPr lvl="1"/>
            <a:r>
              <a:rPr lang="en-US" altLang="ko-KR" smtClean="0"/>
              <a:t>1994</a:t>
            </a:r>
            <a:r>
              <a:rPr lang="ko-KR" altLang="en-US" smtClean="0"/>
              <a:t>년 오페라 소프트웨어에서  개발</a:t>
            </a:r>
            <a:r>
              <a:rPr lang="en-US" altLang="ko-KR" smtClean="0"/>
              <a:t>. 1996</a:t>
            </a:r>
            <a:r>
              <a:rPr lang="ko-KR" altLang="en-US" smtClean="0"/>
              <a:t>년에 출시</a:t>
            </a:r>
            <a:endParaRPr lang="en-US" altLang="ko-KR" smtClean="0"/>
          </a:p>
          <a:p>
            <a:pPr lvl="1"/>
            <a:r>
              <a:rPr lang="ko-KR" altLang="en-US" smtClean="0"/>
              <a:t>프로그램 크기 작고</a:t>
            </a:r>
            <a:r>
              <a:rPr lang="en-US" altLang="ko-KR" smtClean="0"/>
              <a:t>, </a:t>
            </a:r>
            <a:r>
              <a:rPr lang="ko-KR" altLang="en-US" smtClean="0"/>
              <a:t>렌더링 속도 빠름</a:t>
            </a:r>
            <a:r>
              <a:rPr lang="en-US" altLang="ko-KR" smtClean="0"/>
              <a:t>. </a:t>
            </a:r>
            <a:r>
              <a:rPr lang="ko-KR" altLang="en-US" smtClean="0"/>
              <a:t>사용 미미</a:t>
            </a:r>
            <a:endParaRPr lang="en-US" altLang="ko-KR" smtClean="0"/>
          </a:p>
          <a:p>
            <a:r>
              <a:rPr lang="en-US" altLang="ko-KR" smtClean="0"/>
              <a:t>Safari</a:t>
            </a:r>
          </a:p>
          <a:p>
            <a:pPr lvl="1"/>
            <a:r>
              <a:rPr lang="en-US" altLang="ko-KR" smtClean="0"/>
              <a:t>2003</a:t>
            </a:r>
            <a:r>
              <a:rPr lang="ko-KR" altLang="en-US" smtClean="0"/>
              <a:t>년 애플에서 개발</a:t>
            </a:r>
            <a:r>
              <a:rPr lang="en-US" altLang="ko-KR" smtClean="0"/>
              <a:t>. Mac </a:t>
            </a:r>
            <a:r>
              <a:rPr lang="ko-KR" altLang="en-US" smtClean="0"/>
              <a:t> </a:t>
            </a:r>
            <a:r>
              <a:rPr lang="en-US" altLang="ko-KR" smtClean="0"/>
              <a:t>OS</a:t>
            </a:r>
            <a:r>
              <a:rPr lang="ko-KR" altLang="en-US" smtClean="0"/>
              <a:t>와 모바일 </a:t>
            </a:r>
            <a:r>
              <a:rPr lang="en-US" altLang="ko-KR" smtClean="0"/>
              <a:t>iOS</a:t>
            </a:r>
            <a:r>
              <a:rPr lang="ko-KR" altLang="en-US" smtClean="0"/>
              <a:t>에서 실행</a:t>
            </a:r>
            <a:endParaRPr lang="en-US" altLang="ko-KR" smtClean="0"/>
          </a:p>
          <a:p>
            <a:r>
              <a:rPr lang="en-US" altLang="ko-KR" smtClean="0"/>
              <a:t>Mozilla Firefox</a:t>
            </a:r>
          </a:p>
          <a:p>
            <a:pPr lvl="1"/>
            <a:r>
              <a:rPr lang="en-US" altLang="ko-KR" smtClean="0"/>
              <a:t>2002</a:t>
            </a:r>
            <a:r>
              <a:rPr lang="ko-KR" altLang="en-US" smtClean="0"/>
              <a:t>년 </a:t>
            </a:r>
            <a:r>
              <a:rPr lang="en-US" altLang="ko-KR" smtClean="0"/>
              <a:t>Mozilla  </a:t>
            </a:r>
            <a:r>
              <a:rPr lang="ko-KR" altLang="en-US" smtClean="0"/>
              <a:t>재단에서 개발</a:t>
            </a:r>
            <a:r>
              <a:rPr lang="en-US" altLang="ko-KR" smtClean="0"/>
              <a:t>. W3C</a:t>
            </a:r>
            <a:r>
              <a:rPr lang="ko-KR" altLang="en-US" smtClean="0"/>
              <a:t>의 표준안에 가장 충실</a:t>
            </a:r>
            <a:endParaRPr lang="en-US" altLang="ko-KR" smtClean="0"/>
          </a:p>
          <a:p>
            <a:pPr lvl="2"/>
            <a:r>
              <a:rPr lang="en-US" altLang="ko-KR" smtClean="0"/>
              <a:t>Mozilla </a:t>
            </a:r>
            <a:r>
              <a:rPr lang="ko-KR" altLang="en-US" smtClean="0"/>
              <a:t>재단은 </a:t>
            </a:r>
            <a:r>
              <a:rPr lang="en-US" altLang="ko-KR" smtClean="0"/>
              <a:t>Netscape </a:t>
            </a:r>
            <a:r>
              <a:rPr lang="ko-KR" altLang="en-US" smtClean="0"/>
              <a:t>사가 브라우저</a:t>
            </a:r>
            <a:r>
              <a:rPr lang="en-US" altLang="ko-KR" smtClean="0"/>
              <a:t> </a:t>
            </a:r>
            <a:r>
              <a:rPr lang="ko-KR" altLang="en-US" smtClean="0"/>
              <a:t>소스를 공개하고 만든 재단</a:t>
            </a:r>
            <a:endParaRPr lang="en-US" altLang="ko-KR" smtClean="0"/>
          </a:p>
          <a:p>
            <a:r>
              <a:rPr lang="en-US" altLang="ko-KR" smtClean="0"/>
              <a:t>Google Chrome</a:t>
            </a:r>
          </a:p>
          <a:p>
            <a:pPr lvl="1"/>
            <a:r>
              <a:rPr lang="en-US" altLang="ko-KR" smtClean="0"/>
              <a:t>2008</a:t>
            </a:r>
            <a:r>
              <a:rPr lang="ko-KR" altLang="en-US" smtClean="0"/>
              <a:t>년 구글에서 개발</a:t>
            </a:r>
            <a:r>
              <a:rPr lang="en-US" altLang="ko-KR" smtClean="0"/>
              <a:t>. </a:t>
            </a:r>
            <a:r>
              <a:rPr lang="ko-KR" altLang="en-US" smtClean="0"/>
              <a:t>새로운 강자</a:t>
            </a:r>
            <a:endParaRPr lang="en-US" altLang="ko-KR" smtClean="0"/>
          </a:p>
          <a:p>
            <a:r>
              <a:rPr lang="en-US" altLang="ko-KR" smtClean="0"/>
              <a:t>Microsoft Edge</a:t>
            </a:r>
          </a:p>
          <a:p>
            <a:pPr lvl="1"/>
            <a:r>
              <a:rPr lang="en-US" altLang="ko-KR" smtClean="0"/>
              <a:t>2015</a:t>
            </a:r>
            <a:r>
              <a:rPr lang="ko-KR" altLang="en-US" smtClean="0"/>
              <a:t>년 마이크로소프트에서 개발</a:t>
            </a:r>
            <a:endParaRPr lang="en-US" altLang="ko-KR" smtClean="0"/>
          </a:p>
          <a:p>
            <a:pPr lvl="2"/>
            <a:r>
              <a:rPr lang="en-US" altLang="ko-KR" smtClean="0"/>
              <a:t>Internet Explorer </a:t>
            </a:r>
            <a:r>
              <a:rPr lang="ko-KR" altLang="en-US" smtClean="0"/>
              <a:t>업그레이드 중단</a:t>
            </a:r>
            <a:endParaRPr lang="en-US" altLang="ko-KR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91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2015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기준 </a:t>
            </a:r>
            <a:r>
              <a:rPr lang="ko-KR" altLang="en-US" dirty="0" err="1" smtClean="0"/>
              <a:t>웹브라우저의</a:t>
            </a:r>
            <a:r>
              <a:rPr lang="ko-KR" altLang="en-US" dirty="0" smtClean="0"/>
              <a:t> 시장 점유율 비교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56" y="1340768"/>
            <a:ext cx="6305550" cy="20955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56" y="4005064"/>
            <a:ext cx="6305550" cy="20955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04156" y="3571809"/>
            <a:ext cx="3592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(a) </a:t>
            </a:r>
            <a:r>
              <a:rPr lang="ko-KR" altLang="en-US" sz="1000" dirty="0" err="1" smtClean="0"/>
              <a:t>데스크탑에서</a:t>
            </a:r>
            <a:r>
              <a:rPr lang="ko-KR" altLang="en-US" sz="1000" dirty="0" smtClean="0"/>
              <a:t> 사용되는 웹 브라우저의 시장 점유율 비교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404606" y="6237312"/>
            <a:ext cx="40831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(b) </a:t>
            </a:r>
            <a:r>
              <a:rPr lang="ko-KR" altLang="en-US" sz="1000" dirty="0" err="1" smtClean="0"/>
              <a:t>모바일과</a:t>
            </a:r>
            <a:r>
              <a:rPr lang="ko-KR" altLang="en-US" sz="1000" dirty="0" smtClean="0"/>
              <a:t> </a:t>
            </a:r>
            <a:r>
              <a:rPr lang="ko-KR" altLang="en-US" sz="1000" dirty="0" err="1" smtClean="0"/>
              <a:t>태블릿에서</a:t>
            </a:r>
            <a:r>
              <a:rPr lang="ko-KR" altLang="en-US" sz="1000" dirty="0" smtClean="0"/>
              <a:t> 사용되는 웹 브라우저의 시장 점유율 비교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46924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/>
          </a:p>
        </p:txBody>
      </p:sp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1523441268"/>
              </p:ext>
            </p:extLst>
          </p:nvPr>
        </p:nvGraphicFramePr>
        <p:xfrm>
          <a:off x="1763688" y="548680"/>
          <a:ext cx="5424264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차트 3"/>
          <p:cNvGraphicFramePr/>
          <p:nvPr>
            <p:extLst>
              <p:ext uri="{D42A27DB-BD31-4B8C-83A1-F6EECF244321}">
                <p14:modId xmlns:p14="http://schemas.microsoft.com/office/powerpoint/2010/main" val="1775908744"/>
              </p:ext>
            </p:extLst>
          </p:nvPr>
        </p:nvGraphicFramePr>
        <p:xfrm>
          <a:off x="1835696" y="3429000"/>
          <a:ext cx="5424264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61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smtClean="0"/>
              <a:t>서버 </a:t>
            </a:r>
            <a:r>
              <a:rPr lang="ko-KR" altLang="en-US" dirty="0"/>
              <a:t>기본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오디오</a:t>
            </a:r>
            <a:r>
              <a:rPr lang="en-US" altLang="ko-KR" dirty="0"/>
              <a:t>, </a:t>
            </a:r>
            <a:r>
              <a:rPr lang="ko-KR" altLang="en-US" dirty="0"/>
              <a:t>동영상 등 다양한 </a:t>
            </a:r>
            <a:r>
              <a:rPr lang="ko-KR" altLang="en-US" dirty="0" smtClean="0"/>
              <a:t>정보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브라우저로부터 </a:t>
            </a:r>
            <a:r>
              <a:rPr lang="ko-KR" altLang="en-US" dirty="0" smtClean="0"/>
              <a:t>요청 받은 정보 전송</a:t>
            </a:r>
            <a:endParaRPr lang="en-US" altLang="ko-KR" dirty="0" smtClean="0"/>
          </a:p>
          <a:p>
            <a:r>
              <a:rPr lang="ko-KR" altLang="en-US" dirty="0" smtClean="0"/>
              <a:t>웹 서버 컴퓨터의 구조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115615" y="2852936"/>
            <a:ext cx="7704857" cy="3705242"/>
            <a:chOff x="395535" y="2852936"/>
            <a:chExt cx="7704857" cy="3705242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491880" y="2852936"/>
              <a:ext cx="4608512" cy="3705242"/>
            </a:xfrm>
            <a:prstGeom prst="roundRect">
              <a:avLst>
                <a:gd name="adj" fmla="val 6926"/>
              </a:avLst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3707904" y="4010883"/>
              <a:ext cx="936104" cy="1296144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서버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소프트웨어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HTTPd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5220072" y="3857831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JSP/Java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Servlet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AutoShape 52"/>
            <p:cNvSpPr>
              <a:spLocks noChangeArrowheads="1"/>
            </p:cNvSpPr>
            <p:nvPr/>
          </p:nvSpPr>
          <p:spPr bwMode="auto">
            <a:xfrm>
              <a:off x="6781760" y="5366006"/>
              <a:ext cx="936104" cy="735326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100" dirty="0" smtClean="0">
                  <a:latin typeface="+mj-lt"/>
                </a:rPr>
                <a:t>HTML </a:t>
              </a:r>
              <a:r>
                <a:rPr lang="ko-KR" altLang="en-US" sz="1100" dirty="0" smtClean="0">
                  <a:latin typeface="+mj-lt"/>
                </a:rPr>
                <a:t>문서</a:t>
              </a:r>
              <a:r>
                <a:rPr lang="en-US" altLang="ko-KR" sz="11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이미지</a:t>
              </a:r>
              <a:r>
                <a:rPr lang="en-US" altLang="ko-KR" sz="1100" dirty="0" smtClean="0">
                  <a:latin typeface="+mj-lt"/>
                </a:rPr>
                <a:t>,</a:t>
              </a:r>
            </a:p>
            <a:p>
              <a:pPr algn="ctr"/>
              <a:r>
                <a:rPr lang="ko-KR" altLang="en-US" sz="1100" dirty="0" smtClean="0">
                  <a:latin typeface="+mj-lt"/>
                </a:rPr>
                <a:t>동영상 </a:t>
              </a:r>
              <a:r>
                <a:rPr lang="ko-KR" altLang="en-US" sz="1100" dirty="0">
                  <a:latin typeface="+mj-lt"/>
                </a:rPr>
                <a:t>등</a:t>
              </a:r>
            </a:p>
          </p:txBody>
        </p:sp>
        <p:sp>
          <p:nvSpPr>
            <p:cNvPr id="10" name="순서도: 자기 디스크 9"/>
            <p:cNvSpPr/>
            <p:nvPr/>
          </p:nvSpPr>
          <p:spPr>
            <a:xfrm>
              <a:off x="6781760" y="4109859"/>
              <a:ext cx="1098499" cy="972155"/>
            </a:xfrm>
            <a:prstGeom prst="flowChartMagneticDisk">
              <a:avLst/>
            </a:prstGeom>
            <a:solidFill>
              <a:srgbClr val="53D2FF"/>
            </a:solidFill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DATABASE</a:t>
              </a:r>
              <a:endParaRPr lang="ko-KR" altLang="en-US" sz="12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5220072" y="4469946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C/C++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5220072" y="5118018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PHP, Perl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5220072" y="5766090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Python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211173" y="2852936"/>
              <a:ext cx="8640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응용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프로그램</a:t>
              </a:r>
            </a:p>
          </p:txBody>
        </p:sp>
        <p:cxnSp>
          <p:nvCxnSpPr>
            <p:cNvPr id="18" name="직선 화살표 연결선 17"/>
            <p:cNvCxnSpPr>
              <a:stCxn id="4" idx="3"/>
              <a:endCxn id="5" idx="2"/>
            </p:cNvCxnSpPr>
            <p:nvPr/>
          </p:nvCxnSpPr>
          <p:spPr>
            <a:xfrm flipV="1">
              <a:off x="4644008" y="4109859"/>
              <a:ext cx="576064" cy="5490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stCxn id="4" idx="3"/>
              <a:endCxn id="11" idx="2"/>
            </p:cNvCxnSpPr>
            <p:nvPr/>
          </p:nvCxnSpPr>
          <p:spPr>
            <a:xfrm>
              <a:off x="4644008" y="4658955"/>
              <a:ext cx="576064" cy="6301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4" idx="3"/>
              <a:endCxn id="13" idx="2"/>
            </p:cNvCxnSpPr>
            <p:nvPr/>
          </p:nvCxnSpPr>
          <p:spPr>
            <a:xfrm>
              <a:off x="4644008" y="4658955"/>
              <a:ext cx="576064" cy="71109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4" idx="3"/>
              <a:endCxn id="14" idx="2"/>
            </p:cNvCxnSpPr>
            <p:nvPr/>
          </p:nvCxnSpPr>
          <p:spPr>
            <a:xfrm>
              <a:off x="4644008" y="4658955"/>
              <a:ext cx="576064" cy="135916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>
              <a:endCxn id="10" idx="2"/>
            </p:cNvCxnSpPr>
            <p:nvPr/>
          </p:nvCxnSpPr>
          <p:spPr>
            <a:xfrm>
              <a:off x="6100424" y="4109859"/>
              <a:ext cx="681336" cy="48607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13" idx="6"/>
              <a:endCxn id="9" idx="1"/>
            </p:cNvCxnSpPr>
            <p:nvPr/>
          </p:nvCxnSpPr>
          <p:spPr>
            <a:xfrm>
              <a:off x="6100424" y="5370046"/>
              <a:ext cx="681336" cy="3636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>
              <a:stCxn id="14" idx="6"/>
              <a:endCxn id="10" idx="2"/>
            </p:cNvCxnSpPr>
            <p:nvPr/>
          </p:nvCxnSpPr>
          <p:spPr>
            <a:xfrm flipV="1">
              <a:off x="6100424" y="4595937"/>
              <a:ext cx="681336" cy="14221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11" idx="6"/>
              <a:endCxn id="9" idx="1"/>
            </p:cNvCxnSpPr>
            <p:nvPr/>
          </p:nvCxnSpPr>
          <p:spPr>
            <a:xfrm>
              <a:off x="6100424" y="4721974"/>
              <a:ext cx="681336" cy="101169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1" idx="6"/>
              <a:endCxn id="10" idx="2"/>
            </p:cNvCxnSpPr>
            <p:nvPr/>
          </p:nvCxnSpPr>
          <p:spPr>
            <a:xfrm flipV="1">
              <a:off x="6100424" y="4595937"/>
              <a:ext cx="681336" cy="12603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2" name="Picture 2" descr="http://files.idg.co.kr/itworld/image/2014/08/surface-pro-3-stock-100268912-primary_idg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5535" y="4191205"/>
              <a:ext cx="1734353" cy="1435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모서리가 둥근 직사각형 46"/>
            <p:cNvSpPr/>
            <p:nvPr/>
          </p:nvSpPr>
          <p:spPr>
            <a:xfrm>
              <a:off x="1634016" y="4191205"/>
              <a:ext cx="792088" cy="826430"/>
            </a:xfrm>
            <a:prstGeom prst="roundRect">
              <a:avLst/>
            </a:prstGeom>
            <a:solidFill>
              <a:srgbClr val="FFD653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</a:rPr>
                <a:t>웹 </a:t>
              </a:r>
              <a:endParaRPr lang="en-US" altLang="ko-KR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직선 화살표 연결선 47"/>
            <p:cNvCxnSpPr/>
            <p:nvPr/>
          </p:nvCxnSpPr>
          <p:spPr>
            <a:xfrm flipV="1">
              <a:off x="2426104" y="4406501"/>
              <a:ext cx="1281800" cy="18943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2426104" y="4735532"/>
              <a:ext cx="1281800" cy="80596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2632865" y="4245907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요청</a:t>
              </a:r>
              <a:endParaRPr lang="ko-KR" altLang="en-US" sz="1200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632865" y="4729171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전</a:t>
              </a:r>
              <a:r>
                <a:rPr lang="ko-KR" altLang="en-US" sz="1200" dirty="0"/>
                <a:t>송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491880" y="6237701"/>
              <a:ext cx="8640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웹 </a:t>
              </a:r>
              <a:r>
                <a:rPr lang="ko-KR" altLang="en-US" sz="1200" dirty="0" smtClean="0"/>
                <a:t>서버</a:t>
              </a:r>
              <a:endParaRPr lang="ko-KR" altLang="en-US" sz="1200" dirty="0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99592" y="5747528"/>
              <a:ext cx="1230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/>
                <a:t>웹 </a:t>
              </a:r>
              <a:r>
                <a:rPr lang="ko-KR" altLang="en-US" sz="1200" smtClean="0"/>
                <a:t>클라이언트</a:t>
              </a:r>
              <a:endParaRPr lang="ko-KR" altLang="en-US" sz="1200" dirty="0"/>
            </a:p>
          </p:txBody>
        </p:sp>
        <p:sp>
          <p:nvSpPr>
            <p:cNvPr id="57" name="타원 56"/>
            <p:cNvSpPr/>
            <p:nvPr/>
          </p:nvSpPr>
          <p:spPr>
            <a:xfrm>
              <a:off x="5194917" y="3245810"/>
              <a:ext cx="880352" cy="50405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Javascript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직선 화살표 연결선 63"/>
            <p:cNvCxnSpPr>
              <a:endCxn id="57" idx="2"/>
            </p:cNvCxnSpPr>
            <p:nvPr/>
          </p:nvCxnSpPr>
          <p:spPr>
            <a:xfrm flipV="1">
              <a:off x="4644008" y="3497838"/>
              <a:ext cx="550909" cy="113095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/>
            <p:cNvCxnSpPr>
              <a:stCxn id="57" idx="6"/>
              <a:endCxn id="10" idx="2"/>
            </p:cNvCxnSpPr>
            <p:nvPr/>
          </p:nvCxnSpPr>
          <p:spPr>
            <a:xfrm>
              <a:off x="6075269" y="3497838"/>
              <a:ext cx="706491" cy="10980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자유형 11"/>
          <p:cNvSpPr/>
          <p:nvPr/>
        </p:nvSpPr>
        <p:spPr>
          <a:xfrm>
            <a:off x="7718953" y="4522907"/>
            <a:ext cx="718991" cy="878380"/>
          </a:xfrm>
          <a:custGeom>
            <a:avLst/>
            <a:gdLst>
              <a:gd name="connsiteX0" fmla="*/ 0 w 709775"/>
              <a:gd name="connsiteY0" fmla="*/ 280988 h 466725"/>
              <a:gd name="connsiteX1" fmla="*/ 23813 w 709775"/>
              <a:gd name="connsiteY1" fmla="*/ 304800 h 466725"/>
              <a:gd name="connsiteX2" fmla="*/ 28575 w 709775"/>
              <a:gd name="connsiteY2" fmla="*/ 319088 h 466725"/>
              <a:gd name="connsiteX3" fmla="*/ 52388 w 709775"/>
              <a:gd name="connsiteY3" fmla="*/ 342900 h 466725"/>
              <a:gd name="connsiteX4" fmla="*/ 57150 w 709775"/>
              <a:gd name="connsiteY4" fmla="*/ 357188 h 466725"/>
              <a:gd name="connsiteX5" fmla="*/ 109538 w 709775"/>
              <a:gd name="connsiteY5" fmla="*/ 428625 h 466725"/>
              <a:gd name="connsiteX6" fmla="*/ 138113 w 709775"/>
              <a:gd name="connsiteY6" fmla="*/ 452438 h 466725"/>
              <a:gd name="connsiteX7" fmla="*/ 190500 w 709775"/>
              <a:gd name="connsiteY7" fmla="*/ 466725 h 466725"/>
              <a:gd name="connsiteX8" fmla="*/ 304800 w 709775"/>
              <a:gd name="connsiteY8" fmla="*/ 447675 h 466725"/>
              <a:gd name="connsiteX9" fmla="*/ 400050 w 709775"/>
              <a:gd name="connsiteY9" fmla="*/ 381000 h 466725"/>
              <a:gd name="connsiteX10" fmla="*/ 419100 w 709775"/>
              <a:gd name="connsiteY10" fmla="*/ 357188 h 466725"/>
              <a:gd name="connsiteX11" fmla="*/ 485775 w 709775"/>
              <a:gd name="connsiteY11" fmla="*/ 290513 h 466725"/>
              <a:gd name="connsiteX12" fmla="*/ 504825 w 709775"/>
              <a:gd name="connsiteY12" fmla="*/ 276225 h 466725"/>
              <a:gd name="connsiteX13" fmla="*/ 576263 w 709775"/>
              <a:gd name="connsiteY13" fmla="*/ 204788 h 466725"/>
              <a:gd name="connsiteX14" fmla="*/ 600075 w 709775"/>
              <a:gd name="connsiteY14" fmla="*/ 185738 h 466725"/>
              <a:gd name="connsiteX15" fmla="*/ 661988 w 709775"/>
              <a:gd name="connsiteY15" fmla="*/ 123825 h 466725"/>
              <a:gd name="connsiteX16" fmla="*/ 695325 w 709775"/>
              <a:gd name="connsiteY16" fmla="*/ 76200 h 466725"/>
              <a:gd name="connsiteX17" fmla="*/ 709613 w 709775"/>
              <a:gd name="connsiteY17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9775" h="466725">
                <a:moveTo>
                  <a:pt x="0" y="280988"/>
                </a:moveTo>
                <a:cubicBezTo>
                  <a:pt x="7938" y="288925"/>
                  <a:pt x="17078" y="295820"/>
                  <a:pt x="23813" y="304800"/>
                </a:cubicBezTo>
                <a:cubicBezTo>
                  <a:pt x="26825" y="308816"/>
                  <a:pt x="25563" y="315072"/>
                  <a:pt x="28575" y="319088"/>
                </a:cubicBezTo>
                <a:cubicBezTo>
                  <a:pt x="35310" y="328068"/>
                  <a:pt x="44450" y="334963"/>
                  <a:pt x="52388" y="342900"/>
                </a:cubicBezTo>
                <a:cubicBezTo>
                  <a:pt x="53975" y="347663"/>
                  <a:pt x="54746" y="352781"/>
                  <a:pt x="57150" y="357188"/>
                </a:cubicBezTo>
                <a:cubicBezTo>
                  <a:pt x="72037" y="384481"/>
                  <a:pt x="87520" y="406607"/>
                  <a:pt x="109538" y="428625"/>
                </a:cubicBezTo>
                <a:cubicBezTo>
                  <a:pt x="118305" y="437392"/>
                  <a:pt x="127403" y="446190"/>
                  <a:pt x="138113" y="452438"/>
                </a:cubicBezTo>
                <a:cubicBezTo>
                  <a:pt x="150724" y="459794"/>
                  <a:pt x="175904" y="463806"/>
                  <a:pt x="190500" y="466725"/>
                </a:cubicBezTo>
                <a:cubicBezTo>
                  <a:pt x="228600" y="460375"/>
                  <a:pt x="269050" y="462300"/>
                  <a:pt x="304800" y="447675"/>
                </a:cubicBezTo>
                <a:cubicBezTo>
                  <a:pt x="340670" y="433001"/>
                  <a:pt x="400050" y="381000"/>
                  <a:pt x="400050" y="381000"/>
                </a:cubicBezTo>
                <a:cubicBezTo>
                  <a:pt x="408783" y="354806"/>
                  <a:pt x="398174" y="376883"/>
                  <a:pt x="419100" y="357188"/>
                </a:cubicBezTo>
                <a:cubicBezTo>
                  <a:pt x="441988" y="335646"/>
                  <a:pt x="462924" y="312094"/>
                  <a:pt x="485775" y="290513"/>
                </a:cubicBezTo>
                <a:cubicBezTo>
                  <a:pt x="491546" y="285063"/>
                  <a:pt x="499063" y="281684"/>
                  <a:pt x="504825" y="276225"/>
                </a:cubicBezTo>
                <a:cubicBezTo>
                  <a:pt x="529272" y="253065"/>
                  <a:pt x="551848" y="227982"/>
                  <a:pt x="576263" y="204788"/>
                </a:cubicBezTo>
                <a:cubicBezTo>
                  <a:pt x="583633" y="197787"/>
                  <a:pt x="592685" y="192717"/>
                  <a:pt x="600075" y="185738"/>
                </a:cubicBezTo>
                <a:cubicBezTo>
                  <a:pt x="621294" y="165698"/>
                  <a:pt x="642837" y="145849"/>
                  <a:pt x="661988" y="123825"/>
                </a:cubicBezTo>
                <a:cubicBezTo>
                  <a:pt x="674703" y="109202"/>
                  <a:pt x="695325" y="76200"/>
                  <a:pt x="695325" y="76200"/>
                </a:cubicBezTo>
                <a:cubicBezTo>
                  <a:pt x="712350" y="19452"/>
                  <a:pt x="709613" y="45149"/>
                  <a:pt x="709613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4569628" y="3597464"/>
            <a:ext cx="733724" cy="593741"/>
          </a:xfrm>
          <a:custGeom>
            <a:avLst/>
            <a:gdLst>
              <a:gd name="connsiteX0" fmla="*/ 0 w 709775"/>
              <a:gd name="connsiteY0" fmla="*/ 280988 h 466725"/>
              <a:gd name="connsiteX1" fmla="*/ 23813 w 709775"/>
              <a:gd name="connsiteY1" fmla="*/ 304800 h 466725"/>
              <a:gd name="connsiteX2" fmla="*/ 28575 w 709775"/>
              <a:gd name="connsiteY2" fmla="*/ 319088 h 466725"/>
              <a:gd name="connsiteX3" fmla="*/ 52388 w 709775"/>
              <a:gd name="connsiteY3" fmla="*/ 342900 h 466725"/>
              <a:gd name="connsiteX4" fmla="*/ 57150 w 709775"/>
              <a:gd name="connsiteY4" fmla="*/ 357188 h 466725"/>
              <a:gd name="connsiteX5" fmla="*/ 109538 w 709775"/>
              <a:gd name="connsiteY5" fmla="*/ 428625 h 466725"/>
              <a:gd name="connsiteX6" fmla="*/ 138113 w 709775"/>
              <a:gd name="connsiteY6" fmla="*/ 452438 h 466725"/>
              <a:gd name="connsiteX7" fmla="*/ 190500 w 709775"/>
              <a:gd name="connsiteY7" fmla="*/ 466725 h 466725"/>
              <a:gd name="connsiteX8" fmla="*/ 304800 w 709775"/>
              <a:gd name="connsiteY8" fmla="*/ 447675 h 466725"/>
              <a:gd name="connsiteX9" fmla="*/ 400050 w 709775"/>
              <a:gd name="connsiteY9" fmla="*/ 381000 h 466725"/>
              <a:gd name="connsiteX10" fmla="*/ 419100 w 709775"/>
              <a:gd name="connsiteY10" fmla="*/ 357188 h 466725"/>
              <a:gd name="connsiteX11" fmla="*/ 485775 w 709775"/>
              <a:gd name="connsiteY11" fmla="*/ 290513 h 466725"/>
              <a:gd name="connsiteX12" fmla="*/ 504825 w 709775"/>
              <a:gd name="connsiteY12" fmla="*/ 276225 h 466725"/>
              <a:gd name="connsiteX13" fmla="*/ 576263 w 709775"/>
              <a:gd name="connsiteY13" fmla="*/ 204788 h 466725"/>
              <a:gd name="connsiteX14" fmla="*/ 600075 w 709775"/>
              <a:gd name="connsiteY14" fmla="*/ 185738 h 466725"/>
              <a:gd name="connsiteX15" fmla="*/ 661988 w 709775"/>
              <a:gd name="connsiteY15" fmla="*/ 123825 h 466725"/>
              <a:gd name="connsiteX16" fmla="*/ 695325 w 709775"/>
              <a:gd name="connsiteY16" fmla="*/ 76200 h 466725"/>
              <a:gd name="connsiteX17" fmla="*/ 709613 w 709775"/>
              <a:gd name="connsiteY17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9775" h="466725">
                <a:moveTo>
                  <a:pt x="0" y="280988"/>
                </a:moveTo>
                <a:cubicBezTo>
                  <a:pt x="7938" y="288925"/>
                  <a:pt x="17078" y="295820"/>
                  <a:pt x="23813" y="304800"/>
                </a:cubicBezTo>
                <a:cubicBezTo>
                  <a:pt x="26825" y="308816"/>
                  <a:pt x="25563" y="315072"/>
                  <a:pt x="28575" y="319088"/>
                </a:cubicBezTo>
                <a:cubicBezTo>
                  <a:pt x="35310" y="328068"/>
                  <a:pt x="44450" y="334963"/>
                  <a:pt x="52388" y="342900"/>
                </a:cubicBezTo>
                <a:cubicBezTo>
                  <a:pt x="53975" y="347663"/>
                  <a:pt x="54746" y="352781"/>
                  <a:pt x="57150" y="357188"/>
                </a:cubicBezTo>
                <a:cubicBezTo>
                  <a:pt x="72037" y="384481"/>
                  <a:pt x="87520" y="406607"/>
                  <a:pt x="109538" y="428625"/>
                </a:cubicBezTo>
                <a:cubicBezTo>
                  <a:pt x="118305" y="437392"/>
                  <a:pt x="127403" y="446190"/>
                  <a:pt x="138113" y="452438"/>
                </a:cubicBezTo>
                <a:cubicBezTo>
                  <a:pt x="150724" y="459794"/>
                  <a:pt x="175904" y="463806"/>
                  <a:pt x="190500" y="466725"/>
                </a:cubicBezTo>
                <a:cubicBezTo>
                  <a:pt x="228600" y="460375"/>
                  <a:pt x="269050" y="462300"/>
                  <a:pt x="304800" y="447675"/>
                </a:cubicBezTo>
                <a:cubicBezTo>
                  <a:pt x="340670" y="433001"/>
                  <a:pt x="400050" y="381000"/>
                  <a:pt x="400050" y="381000"/>
                </a:cubicBezTo>
                <a:cubicBezTo>
                  <a:pt x="408783" y="354806"/>
                  <a:pt x="398174" y="376883"/>
                  <a:pt x="419100" y="357188"/>
                </a:cubicBezTo>
                <a:cubicBezTo>
                  <a:pt x="441988" y="335646"/>
                  <a:pt x="462924" y="312094"/>
                  <a:pt x="485775" y="290513"/>
                </a:cubicBezTo>
                <a:cubicBezTo>
                  <a:pt x="491546" y="285063"/>
                  <a:pt x="499063" y="281684"/>
                  <a:pt x="504825" y="276225"/>
                </a:cubicBezTo>
                <a:cubicBezTo>
                  <a:pt x="529272" y="253065"/>
                  <a:pt x="551848" y="227982"/>
                  <a:pt x="576263" y="204788"/>
                </a:cubicBezTo>
                <a:cubicBezTo>
                  <a:pt x="583633" y="197787"/>
                  <a:pt x="592685" y="192717"/>
                  <a:pt x="600075" y="185738"/>
                </a:cubicBezTo>
                <a:cubicBezTo>
                  <a:pt x="621294" y="165698"/>
                  <a:pt x="642837" y="145849"/>
                  <a:pt x="661988" y="123825"/>
                </a:cubicBezTo>
                <a:cubicBezTo>
                  <a:pt x="674703" y="109202"/>
                  <a:pt x="695325" y="76200"/>
                  <a:pt x="695325" y="76200"/>
                </a:cubicBezTo>
                <a:cubicBezTo>
                  <a:pt x="712350" y="19452"/>
                  <a:pt x="709613" y="45149"/>
                  <a:pt x="709613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6149354" y="2874015"/>
            <a:ext cx="733724" cy="593741"/>
          </a:xfrm>
          <a:custGeom>
            <a:avLst/>
            <a:gdLst>
              <a:gd name="connsiteX0" fmla="*/ 0 w 709775"/>
              <a:gd name="connsiteY0" fmla="*/ 280988 h 466725"/>
              <a:gd name="connsiteX1" fmla="*/ 23813 w 709775"/>
              <a:gd name="connsiteY1" fmla="*/ 304800 h 466725"/>
              <a:gd name="connsiteX2" fmla="*/ 28575 w 709775"/>
              <a:gd name="connsiteY2" fmla="*/ 319088 h 466725"/>
              <a:gd name="connsiteX3" fmla="*/ 52388 w 709775"/>
              <a:gd name="connsiteY3" fmla="*/ 342900 h 466725"/>
              <a:gd name="connsiteX4" fmla="*/ 57150 w 709775"/>
              <a:gd name="connsiteY4" fmla="*/ 357188 h 466725"/>
              <a:gd name="connsiteX5" fmla="*/ 109538 w 709775"/>
              <a:gd name="connsiteY5" fmla="*/ 428625 h 466725"/>
              <a:gd name="connsiteX6" fmla="*/ 138113 w 709775"/>
              <a:gd name="connsiteY6" fmla="*/ 452438 h 466725"/>
              <a:gd name="connsiteX7" fmla="*/ 190500 w 709775"/>
              <a:gd name="connsiteY7" fmla="*/ 466725 h 466725"/>
              <a:gd name="connsiteX8" fmla="*/ 304800 w 709775"/>
              <a:gd name="connsiteY8" fmla="*/ 447675 h 466725"/>
              <a:gd name="connsiteX9" fmla="*/ 400050 w 709775"/>
              <a:gd name="connsiteY9" fmla="*/ 381000 h 466725"/>
              <a:gd name="connsiteX10" fmla="*/ 419100 w 709775"/>
              <a:gd name="connsiteY10" fmla="*/ 357188 h 466725"/>
              <a:gd name="connsiteX11" fmla="*/ 485775 w 709775"/>
              <a:gd name="connsiteY11" fmla="*/ 290513 h 466725"/>
              <a:gd name="connsiteX12" fmla="*/ 504825 w 709775"/>
              <a:gd name="connsiteY12" fmla="*/ 276225 h 466725"/>
              <a:gd name="connsiteX13" fmla="*/ 576263 w 709775"/>
              <a:gd name="connsiteY13" fmla="*/ 204788 h 466725"/>
              <a:gd name="connsiteX14" fmla="*/ 600075 w 709775"/>
              <a:gd name="connsiteY14" fmla="*/ 185738 h 466725"/>
              <a:gd name="connsiteX15" fmla="*/ 661988 w 709775"/>
              <a:gd name="connsiteY15" fmla="*/ 123825 h 466725"/>
              <a:gd name="connsiteX16" fmla="*/ 695325 w 709775"/>
              <a:gd name="connsiteY16" fmla="*/ 76200 h 466725"/>
              <a:gd name="connsiteX17" fmla="*/ 709613 w 709775"/>
              <a:gd name="connsiteY17" fmla="*/ 0 h 466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09775" h="466725">
                <a:moveTo>
                  <a:pt x="0" y="280988"/>
                </a:moveTo>
                <a:cubicBezTo>
                  <a:pt x="7938" y="288925"/>
                  <a:pt x="17078" y="295820"/>
                  <a:pt x="23813" y="304800"/>
                </a:cubicBezTo>
                <a:cubicBezTo>
                  <a:pt x="26825" y="308816"/>
                  <a:pt x="25563" y="315072"/>
                  <a:pt x="28575" y="319088"/>
                </a:cubicBezTo>
                <a:cubicBezTo>
                  <a:pt x="35310" y="328068"/>
                  <a:pt x="44450" y="334963"/>
                  <a:pt x="52388" y="342900"/>
                </a:cubicBezTo>
                <a:cubicBezTo>
                  <a:pt x="53975" y="347663"/>
                  <a:pt x="54746" y="352781"/>
                  <a:pt x="57150" y="357188"/>
                </a:cubicBezTo>
                <a:cubicBezTo>
                  <a:pt x="72037" y="384481"/>
                  <a:pt x="87520" y="406607"/>
                  <a:pt x="109538" y="428625"/>
                </a:cubicBezTo>
                <a:cubicBezTo>
                  <a:pt x="118305" y="437392"/>
                  <a:pt x="127403" y="446190"/>
                  <a:pt x="138113" y="452438"/>
                </a:cubicBezTo>
                <a:cubicBezTo>
                  <a:pt x="150724" y="459794"/>
                  <a:pt x="175904" y="463806"/>
                  <a:pt x="190500" y="466725"/>
                </a:cubicBezTo>
                <a:cubicBezTo>
                  <a:pt x="228600" y="460375"/>
                  <a:pt x="269050" y="462300"/>
                  <a:pt x="304800" y="447675"/>
                </a:cubicBezTo>
                <a:cubicBezTo>
                  <a:pt x="340670" y="433001"/>
                  <a:pt x="400050" y="381000"/>
                  <a:pt x="400050" y="381000"/>
                </a:cubicBezTo>
                <a:cubicBezTo>
                  <a:pt x="408783" y="354806"/>
                  <a:pt x="398174" y="376883"/>
                  <a:pt x="419100" y="357188"/>
                </a:cubicBezTo>
                <a:cubicBezTo>
                  <a:pt x="441988" y="335646"/>
                  <a:pt x="462924" y="312094"/>
                  <a:pt x="485775" y="290513"/>
                </a:cubicBezTo>
                <a:cubicBezTo>
                  <a:pt x="491546" y="285063"/>
                  <a:pt x="499063" y="281684"/>
                  <a:pt x="504825" y="276225"/>
                </a:cubicBezTo>
                <a:cubicBezTo>
                  <a:pt x="529272" y="253065"/>
                  <a:pt x="551848" y="227982"/>
                  <a:pt x="576263" y="204788"/>
                </a:cubicBezTo>
                <a:cubicBezTo>
                  <a:pt x="583633" y="197787"/>
                  <a:pt x="592685" y="192717"/>
                  <a:pt x="600075" y="185738"/>
                </a:cubicBezTo>
                <a:cubicBezTo>
                  <a:pt x="621294" y="165698"/>
                  <a:pt x="642837" y="145849"/>
                  <a:pt x="661988" y="123825"/>
                </a:cubicBezTo>
                <a:cubicBezTo>
                  <a:pt x="674703" y="109202"/>
                  <a:pt x="695325" y="76200"/>
                  <a:pt x="695325" y="76200"/>
                </a:cubicBezTo>
                <a:cubicBezTo>
                  <a:pt x="712350" y="19452"/>
                  <a:pt x="709613" y="45149"/>
                  <a:pt x="709613" y="0"/>
                </a:cubicBez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69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 소프트웨어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서버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브라우저로부터 웹 페이지나 이미지 혹은 검색 요청 해석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필요한 웹 응용 프로그램 작동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응용프로그램의 실행 결과를 웹 브라우저로 전송</a:t>
            </a:r>
            <a:endParaRPr lang="en-US" altLang="ko-KR" dirty="0" smtClean="0"/>
          </a:p>
          <a:p>
            <a:r>
              <a:rPr lang="ko-KR" altLang="en-US" dirty="0" smtClean="0"/>
              <a:t>웹 서버 소프트웨어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Apache </a:t>
            </a:r>
            <a:r>
              <a:rPr lang="ko-KR" altLang="en-US" dirty="0" smtClean="0"/>
              <a:t>사에서 만든 </a:t>
            </a:r>
            <a:r>
              <a:rPr lang="en-US" altLang="ko-KR" dirty="0" smtClean="0"/>
              <a:t>Apache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마이크로소프트 사에서 만들고 </a:t>
            </a:r>
            <a:r>
              <a:rPr lang="en-US" altLang="ko-KR" dirty="0" smtClean="0"/>
              <a:t>Windows NT</a:t>
            </a:r>
            <a:r>
              <a:rPr lang="ko-KR" altLang="en-US" dirty="0" smtClean="0"/>
              <a:t>에서만 실행되는 </a:t>
            </a:r>
            <a:r>
              <a:rPr lang="en-US" altLang="ko-KR" dirty="0" smtClean="0"/>
              <a:t>IIS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NGINX </a:t>
            </a:r>
            <a:r>
              <a:rPr lang="ko-KR" altLang="en-US" dirty="0" smtClean="0"/>
              <a:t>사에서 만든 </a:t>
            </a:r>
            <a:r>
              <a:rPr lang="en-US" altLang="ko-KR" dirty="0" err="1" smtClean="0"/>
              <a:t>nginx</a:t>
            </a:r>
            <a:endParaRPr lang="ko-KR" altLang="en-US" dirty="0" smtClean="0"/>
          </a:p>
          <a:p>
            <a:pPr lvl="1"/>
            <a:r>
              <a:rPr lang="ko-KR" altLang="en-US" dirty="0" err="1" smtClean="0"/>
              <a:t>구글에서</a:t>
            </a:r>
            <a:r>
              <a:rPr lang="ko-KR" altLang="en-US" dirty="0" smtClean="0"/>
              <a:t> 만들고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사이트에서 실행되는 </a:t>
            </a:r>
            <a:r>
              <a:rPr lang="en-US" altLang="ko-KR" dirty="0" smtClean="0"/>
              <a:t>GWS(Google Web Server)</a:t>
            </a:r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379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사이트의 목적에 따라 작성되는 서버 측 소프트웨어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검색 사이트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검색 웹 응용프로그램 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번역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번역 </a:t>
            </a:r>
            <a:r>
              <a:rPr lang="ko-KR" altLang="en-US" dirty="0"/>
              <a:t>웹 응용프로그램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smtClean="0"/>
              <a:t>회원 관리 </a:t>
            </a:r>
            <a:r>
              <a:rPr lang="ko-KR" altLang="en-US" dirty="0"/>
              <a:t>사이트 </a:t>
            </a:r>
            <a:r>
              <a:rPr lang="en-US" altLang="ko-KR" dirty="0"/>
              <a:t>– </a:t>
            </a:r>
            <a:r>
              <a:rPr lang="ko-KR" altLang="en-US" dirty="0" smtClean="0"/>
              <a:t>회원 관리 웹 </a:t>
            </a:r>
            <a:r>
              <a:rPr lang="ko-KR" altLang="en-US" dirty="0"/>
              <a:t>응용프로그램 필요</a:t>
            </a:r>
          </a:p>
          <a:p>
            <a:r>
              <a:rPr lang="ko-KR" altLang="en-US" dirty="0" smtClean="0"/>
              <a:t>웹 응용프로그램 개발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서버용 자바스크립트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JSP(Java Server Page) – Java</a:t>
            </a:r>
            <a:r>
              <a:rPr lang="ko-KR" altLang="en-US" dirty="0" smtClean="0"/>
              <a:t>의 스크립트 언어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–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서블릿</a:t>
            </a:r>
            <a:endParaRPr lang="en-US" altLang="ko-KR" dirty="0"/>
          </a:p>
          <a:p>
            <a:pPr lvl="1"/>
            <a:r>
              <a:rPr lang="en-US" altLang="ko-KR" dirty="0" smtClean="0"/>
              <a:t>C/C++</a:t>
            </a:r>
          </a:p>
          <a:p>
            <a:pPr lvl="1"/>
            <a:r>
              <a:rPr lang="en-US" altLang="ko-KR" dirty="0" smtClean="0"/>
              <a:t>PHP, Perl, Python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460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데이터베이스와 파일들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서버에는 많은 정보들이 </a:t>
            </a:r>
            <a:r>
              <a:rPr lang="ko-KR" altLang="en-US" dirty="0" smtClean="0"/>
              <a:t>데이터베이스에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등록한 사용자 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검색된 자료 및 사용자가 저장한 정보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사이트에서 서비스를 위한 준비된 자료</a:t>
            </a:r>
            <a:endParaRPr lang="en-US" altLang="ko-KR" dirty="0" smtClean="0"/>
          </a:p>
          <a:p>
            <a:r>
              <a:rPr lang="ko-KR" altLang="en-US" dirty="0" smtClean="0"/>
              <a:t>다양한 웹 자원 파일들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</a:t>
            </a:r>
            <a:r>
              <a:rPr lang="en-US" altLang="ko-KR" dirty="0" smtClean="0"/>
              <a:t>(HTML </a:t>
            </a:r>
            <a:r>
              <a:rPr lang="ko-KR" altLang="en-US" dirty="0" smtClean="0"/>
              <a:t>파일들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CSS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</a:t>
            </a:r>
            <a:r>
              <a:rPr lang="en-US" altLang="ko-KR" dirty="0"/>
              <a:t> </a:t>
            </a:r>
            <a:r>
              <a:rPr lang="ko-KR" altLang="en-US" dirty="0" smtClean="0"/>
              <a:t>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61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서버와 웹 브라우저의 역할 분담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서버와 웹 브라우저의 역할이 분담되어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웹 서버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브라우저가 요청한 자료 전송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브라우저가 </a:t>
            </a:r>
            <a:r>
              <a:rPr lang="ko-KR" altLang="en-US" dirty="0" err="1" smtClean="0"/>
              <a:t>업로드한</a:t>
            </a:r>
            <a:r>
              <a:rPr lang="ko-KR" altLang="en-US" dirty="0" smtClean="0"/>
              <a:t> 자료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브라우저가 요청한 웹 응용프로그램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인터페이스 역할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사용자의 요청 입력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서버에서 받은 웹 페이지를 해석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그래픽으로 출력</a:t>
            </a:r>
            <a:endParaRPr lang="en-US" altLang="ko-KR" dirty="0" smtClean="0"/>
          </a:p>
          <a:p>
            <a:r>
              <a:rPr lang="ko-KR" altLang="en-US" dirty="0" smtClean="0"/>
              <a:t>역할 분담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많은 동시 사용자 수용을 위해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페이지를 그래픽으로 그리는 기능을 웹 브라우저에게 일임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74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27585" y="590037"/>
            <a:ext cx="6624735" cy="5533456"/>
            <a:chOff x="827585" y="590037"/>
            <a:chExt cx="6624735" cy="5533456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3995936" y="620688"/>
              <a:ext cx="3456384" cy="2000713"/>
            </a:xfrm>
            <a:prstGeom prst="roundRect">
              <a:avLst/>
            </a:prstGeom>
            <a:solidFill>
              <a:srgbClr val="F5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                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3995936" y="3613071"/>
              <a:ext cx="3456384" cy="2000713"/>
            </a:xfrm>
            <a:prstGeom prst="roundRect">
              <a:avLst/>
            </a:prstGeom>
            <a:solidFill>
              <a:srgbClr val="F5FAF4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                 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1600" y="762475"/>
              <a:ext cx="1951954" cy="1836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1" y="950286"/>
              <a:ext cx="1160519" cy="13415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71599" y="3621760"/>
              <a:ext cx="1937961" cy="18234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80" name="TextBox 79"/>
            <p:cNvSpPr txBox="1"/>
            <p:nvPr/>
          </p:nvSpPr>
          <p:spPr>
            <a:xfrm>
              <a:off x="4411601" y="3828596"/>
              <a:ext cx="1734770" cy="15696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&lt;!DOCTYPE html&gt;</a:t>
              </a:r>
            </a:p>
            <a:p>
              <a:r>
                <a:rPr lang="en-US" altLang="ko-KR" sz="600" dirty="0"/>
                <a:t>&lt;html&gt;</a:t>
              </a:r>
            </a:p>
            <a:p>
              <a:r>
                <a:rPr lang="en-US" altLang="ko-KR" sz="600" dirty="0"/>
                <a:t>&lt;head&gt;&lt;title&gt;Text Shadow&lt;/title&gt;</a:t>
              </a:r>
            </a:p>
            <a:p>
              <a:r>
                <a:rPr lang="en-US" altLang="ko-KR" sz="600" dirty="0"/>
                <a:t>&lt;style&gt;</a:t>
              </a:r>
            </a:p>
            <a:p>
              <a:r>
                <a:rPr lang="en-US" altLang="ko-KR" sz="600" dirty="0"/>
                <a:t>div { font: normal 24px </a:t>
              </a:r>
              <a:r>
                <a:rPr lang="en-US" altLang="ko-KR" sz="600" dirty="0" err="1"/>
                <a:t>verdata</a:t>
              </a:r>
              <a:r>
                <a:rPr lang="en-US" altLang="ko-KR" sz="600" dirty="0"/>
                <a:t>; </a:t>
              </a:r>
              <a:r>
                <a:rPr lang="en-US" altLang="ko-KR" sz="600" dirty="0" smtClean="0"/>
                <a:t>}</a:t>
              </a:r>
            </a:p>
            <a:p>
              <a:r>
                <a:rPr lang="en-US" altLang="ko-KR" sz="600" dirty="0" smtClean="0"/>
                <a:t>…</a:t>
              </a:r>
              <a:endParaRPr lang="en-US" altLang="ko-KR" sz="600" dirty="0"/>
            </a:p>
            <a:p>
              <a:r>
                <a:rPr lang="en-US" altLang="ko-KR" sz="600" dirty="0" smtClean="0"/>
                <a:t>&lt;/</a:t>
              </a:r>
              <a:r>
                <a:rPr lang="en-US" altLang="ko-KR" sz="600" dirty="0"/>
                <a:t>style&gt;</a:t>
              </a:r>
            </a:p>
            <a:p>
              <a:r>
                <a:rPr lang="en-US" altLang="ko-KR" sz="600" dirty="0"/>
                <a:t>&lt;/head&gt;</a:t>
              </a:r>
            </a:p>
            <a:p>
              <a:r>
                <a:rPr lang="en-US" altLang="ko-KR" sz="600" dirty="0"/>
                <a:t>&lt;body&gt;</a:t>
              </a:r>
            </a:p>
            <a:p>
              <a:r>
                <a:rPr lang="en-US" altLang="ko-KR" sz="600" dirty="0"/>
                <a:t>&lt;h3&gt;Text Shadow&lt;/h3&gt;</a:t>
              </a:r>
            </a:p>
            <a:p>
              <a:r>
                <a:rPr lang="en-US" altLang="ko-KR" sz="600" dirty="0"/>
                <a:t>&lt;</a:t>
              </a:r>
              <a:r>
                <a:rPr lang="en-US" altLang="ko-KR" sz="600" dirty="0" err="1"/>
                <a:t>hr</a:t>
              </a:r>
              <a:r>
                <a:rPr lang="en-US" altLang="ko-KR" sz="600" dirty="0"/>
                <a:t>&gt;</a:t>
              </a:r>
            </a:p>
            <a:p>
              <a:r>
                <a:rPr lang="en-US" altLang="ko-KR" sz="600" dirty="0" smtClean="0"/>
                <a:t>&lt;div class="</a:t>
              </a:r>
              <a:r>
                <a:rPr lang="en-US" altLang="ko-KR" sz="600" dirty="0" err="1" smtClean="0"/>
                <a:t>dropText</a:t>
              </a:r>
              <a:r>
                <a:rPr lang="en-US" altLang="ko-KR" sz="600" dirty="0" smtClean="0"/>
                <a:t>"&gt;Drop Shadow&lt;/div&gt;</a:t>
              </a:r>
            </a:p>
            <a:p>
              <a:r>
                <a:rPr lang="en-US" altLang="ko-KR" sz="600" dirty="0" smtClean="0"/>
                <a:t>&lt;div class="</a:t>
              </a:r>
              <a:r>
                <a:rPr lang="en-US" altLang="ko-KR" sz="600" dirty="0" err="1" smtClean="0"/>
                <a:t>redText</a:t>
              </a:r>
              <a:r>
                <a:rPr lang="en-US" altLang="ko-KR" sz="600" dirty="0" smtClean="0"/>
                <a:t>"&gt;Color Shadow&lt;/div&gt;</a:t>
              </a:r>
            </a:p>
            <a:p>
              <a:r>
                <a:rPr lang="en-US" altLang="ko-KR" sz="600" dirty="0" smtClean="0"/>
                <a:t>...</a:t>
              </a:r>
            </a:p>
            <a:p>
              <a:r>
                <a:rPr lang="en-US" altLang="ko-KR" sz="600" dirty="0" smtClean="0"/>
                <a:t>&lt;/</a:t>
              </a:r>
              <a:r>
                <a:rPr lang="en-US" altLang="ko-KR" sz="600" dirty="0"/>
                <a:t>body&gt;</a:t>
              </a:r>
            </a:p>
            <a:p>
              <a:r>
                <a:rPr lang="en-US" altLang="ko-KR" sz="600" dirty="0"/>
                <a:t>&lt;/html&gt;</a:t>
              </a:r>
              <a:endParaRPr lang="ko-KR" altLang="en-US" sz="6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512852" y="5263042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웹 서버</a:t>
              </a:r>
              <a:endParaRPr lang="ko-KR" altLang="en-US" sz="12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61235" y="4104996"/>
              <a:ext cx="831045" cy="638473"/>
            </a:xfrm>
            <a:prstGeom prst="wedgeRoundRectCallout">
              <a:avLst>
                <a:gd name="adj1" fmla="val -62857"/>
                <a:gd name="adj2" fmla="val 596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요청 받은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웹 문서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전송</a:t>
              </a:r>
              <a:endParaRPr lang="ko-KR" altLang="en-US" sz="105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339752" y="4474327"/>
              <a:ext cx="1329898" cy="1174790"/>
            </a:xfrm>
            <a:prstGeom prst="wedgeRoundRectCallout">
              <a:avLst>
                <a:gd name="adj1" fmla="val -58243"/>
                <a:gd name="adj2" fmla="val -21575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웹 브라우저는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서버로부터 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받은 웹 페이지를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해석하고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그래픽 이미지를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만들어 출력</a:t>
              </a:r>
              <a:endParaRPr lang="ko-KR" altLang="en-US" sz="105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411760" y="590037"/>
              <a:ext cx="1294403" cy="817245"/>
            </a:xfrm>
            <a:prstGeom prst="wedgeRoundRectCallout">
              <a:avLst>
                <a:gd name="adj1" fmla="val -60683"/>
                <a:gd name="adj2" fmla="val 43172"/>
                <a:gd name="adj3" fmla="val 16667"/>
              </a:avLst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웹 브라우저는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서버로부터  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받은 그래픽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이미지 바로 출력</a:t>
              </a:r>
              <a:endParaRPr lang="ko-KR" altLang="en-US" sz="1050" dirty="0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H="1">
              <a:off x="2915816" y="1922834"/>
              <a:ext cx="1440160" cy="24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/>
            <p:nvPr/>
          </p:nvCxnSpPr>
          <p:spPr>
            <a:xfrm flipH="1" flipV="1">
              <a:off x="2923554" y="4293096"/>
              <a:ext cx="1488048" cy="1041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/>
            <p:cNvSpPr txBox="1"/>
            <p:nvPr/>
          </p:nvSpPr>
          <p:spPr>
            <a:xfrm>
              <a:off x="971600" y="2864361"/>
              <a:ext cx="28232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(a) </a:t>
              </a:r>
              <a:r>
                <a:rPr lang="ko-KR" altLang="en-US" sz="1000" b="1" dirty="0" smtClean="0"/>
                <a:t>웹 서버와 웹 브라우저의 잘못된 역할 모형</a:t>
              </a:r>
              <a:endParaRPr lang="ko-KR" altLang="en-US" sz="1000" b="1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979135" y="5877272"/>
              <a:ext cx="240322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/>
                <a:t>(</a:t>
              </a:r>
              <a:r>
                <a:rPr lang="en-US" altLang="ko-KR" sz="1000" b="1" dirty="0"/>
                <a:t>b</a:t>
              </a:r>
              <a:r>
                <a:rPr lang="en-US" altLang="ko-KR" sz="1000" b="1" dirty="0" smtClean="0"/>
                <a:t>) </a:t>
              </a:r>
              <a:r>
                <a:rPr lang="ko-KR" altLang="en-US" sz="1000" b="1" dirty="0" smtClean="0"/>
                <a:t>웹 서버와 웹 브라우저의 역할 모형</a:t>
              </a:r>
              <a:endParaRPr lang="ko-KR" altLang="en-US" sz="1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2534" y="763076"/>
              <a:ext cx="1734770" cy="15696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600" dirty="0"/>
                <a:t>&lt;!DOCTYPE html&gt;</a:t>
              </a:r>
            </a:p>
            <a:p>
              <a:r>
                <a:rPr lang="en-US" altLang="ko-KR" sz="600" dirty="0"/>
                <a:t>&lt;html&gt;</a:t>
              </a:r>
            </a:p>
            <a:p>
              <a:r>
                <a:rPr lang="en-US" altLang="ko-KR" sz="600" dirty="0"/>
                <a:t>&lt;head&gt;&lt;title&gt;Text Shadow&lt;/title&gt;</a:t>
              </a:r>
            </a:p>
            <a:p>
              <a:r>
                <a:rPr lang="en-US" altLang="ko-KR" sz="600" dirty="0"/>
                <a:t>&lt;style&gt;</a:t>
              </a:r>
            </a:p>
            <a:p>
              <a:r>
                <a:rPr lang="en-US" altLang="ko-KR" sz="600" dirty="0"/>
                <a:t>div { font: normal 24px </a:t>
              </a:r>
              <a:r>
                <a:rPr lang="en-US" altLang="ko-KR" sz="600" dirty="0" err="1"/>
                <a:t>verdata</a:t>
              </a:r>
              <a:r>
                <a:rPr lang="en-US" altLang="ko-KR" sz="600" dirty="0"/>
                <a:t>; </a:t>
              </a:r>
              <a:r>
                <a:rPr lang="en-US" altLang="ko-KR" sz="600" dirty="0" smtClean="0"/>
                <a:t>}</a:t>
              </a:r>
            </a:p>
            <a:p>
              <a:r>
                <a:rPr lang="en-US" altLang="ko-KR" sz="600" dirty="0" smtClean="0"/>
                <a:t>…</a:t>
              </a:r>
              <a:endParaRPr lang="en-US" altLang="ko-KR" sz="600" dirty="0"/>
            </a:p>
            <a:p>
              <a:r>
                <a:rPr lang="en-US" altLang="ko-KR" sz="600" dirty="0" smtClean="0"/>
                <a:t>&lt;/</a:t>
              </a:r>
              <a:r>
                <a:rPr lang="en-US" altLang="ko-KR" sz="600" dirty="0"/>
                <a:t>style&gt;</a:t>
              </a:r>
            </a:p>
            <a:p>
              <a:r>
                <a:rPr lang="en-US" altLang="ko-KR" sz="600" dirty="0"/>
                <a:t>&lt;/head&gt;</a:t>
              </a:r>
            </a:p>
            <a:p>
              <a:r>
                <a:rPr lang="en-US" altLang="ko-KR" sz="600" dirty="0"/>
                <a:t>&lt;body&gt;</a:t>
              </a:r>
            </a:p>
            <a:p>
              <a:r>
                <a:rPr lang="en-US" altLang="ko-KR" sz="600" dirty="0"/>
                <a:t>&lt;h3&gt;Text Shadow&lt;/h3&gt;</a:t>
              </a:r>
            </a:p>
            <a:p>
              <a:r>
                <a:rPr lang="en-US" altLang="ko-KR" sz="600" dirty="0"/>
                <a:t>&lt;</a:t>
              </a:r>
              <a:r>
                <a:rPr lang="en-US" altLang="ko-KR" sz="600" dirty="0" err="1"/>
                <a:t>hr</a:t>
              </a:r>
              <a:r>
                <a:rPr lang="en-US" altLang="ko-KR" sz="600" dirty="0"/>
                <a:t>&gt;</a:t>
              </a:r>
            </a:p>
            <a:p>
              <a:r>
                <a:rPr lang="en-US" altLang="ko-KR" sz="600" dirty="0" smtClean="0"/>
                <a:t>&lt;div class="</a:t>
              </a:r>
              <a:r>
                <a:rPr lang="en-US" altLang="ko-KR" sz="600" dirty="0" err="1" smtClean="0"/>
                <a:t>dropText</a:t>
              </a:r>
              <a:r>
                <a:rPr lang="en-US" altLang="ko-KR" sz="600" dirty="0" smtClean="0"/>
                <a:t>"&gt;Drop Shadow&lt;/div&gt;</a:t>
              </a:r>
            </a:p>
            <a:p>
              <a:r>
                <a:rPr lang="en-US" altLang="ko-KR" sz="600" dirty="0" smtClean="0"/>
                <a:t>&lt;div class="</a:t>
              </a:r>
              <a:r>
                <a:rPr lang="en-US" altLang="ko-KR" sz="600" dirty="0" err="1" smtClean="0"/>
                <a:t>redText</a:t>
              </a:r>
              <a:r>
                <a:rPr lang="en-US" altLang="ko-KR" sz="600" dirty="0" smtClean="0"/>
                <a:t>"&gt;Color Shadow&lt;/div&gt;</a:t>
              </a:r>
            </a:p>
            <a:p>
              <a:r>
                <a:rPr lang="en-US" altLang="ko-KR" sz="600" dirty="0" smtClean="0"/>
                <a:t>...</a:t>
              </a:r>
            </a:p>
            <a:p>
              <a:r>
                <a:rPr lang="en-US" altLang="ko-KR" sz="600" dirty="0" smtClean="0"/>
                <a:t>&lt;/</a:t>
              </a:r>
              <a:r>
                <a:rPr lang="en-US" altLang="ko-KR" sz="600" dirty="0"/>
                <a:t>body&gt;</a:t>
              </a:r>
            </a:p>
            <a:p>
              <a:r>
                <a:rPr lang="en-US" altLang="ko-KR" sz="600" dirty="0"/>
                <a:t>&lt;/html&gt;</a:t>
              </a:r>
              <a:endParaRPr lang="ko-KR" altLang="en-US" sz="6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482965" y="2602569"/>
              <a:ext cx="7008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웹 서버</a:t>
              </a:r>
              <a:endParaRPr lang="ko-KR" alt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43401" y="2445216"/>
              <a:ext cx="1747789" cy="638473"/>
            </a:xfrm>
            <a:prstGeom prst="wedgeRoundRectCallout">
              <a:avLst>
                <a:gd name="adj1" fmla="val 6063"/>
                <a:gd name="adj2" fmla="val -694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50" dirty="0" smtClean="0"/>
                <a:t>웹 서버는 사용자 스크린에 출력될 그래픽 이미지를 만들어 전송</a:t>
              </a:r>
              <a:endParaRPr lang="ko-KR" altLang="en-US" sz="1050" dirty="0"/>
            </a:p>
          </p:txBody>
        </p:sp>
        <p:sp>
          <p:nvSpPr>
            <p:cNvPr id="90" name="곱셈 기호 89"/>
            <p:cNvSpPr/>
            <p:nvPr/>
          </p:nvSpPr>
          <p:spPr>
            <a:xfrm>
              <a:off x="827585" y="762476"/>
              <a:ext cx="6549720" cy="2321214"/>
            </a:xfrm>
            <a:prstGeom prst="mathMultiply">
              <a:avLst>
                <a:gd name="adj1" fmla="val 603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0" idx="1"/>
              <a:endCxn id="1029" idx="3"/>
            </p:cNvCxnSpPr>
            <p:nvPr/>
          </p:nvCxnSpPr>
          <p:spPr>
            <a:xfrm flipH="1">
              <a:off x="5300470" y="1547906"/>
              <a:ext cx="342064" cy="7313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143923" y="1612963"/>
              <a:ext cx="65515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변</a:t>
              </a:r>
              <a:r>
                <a:rPr lang="ko-KR" altLang="en-US" sz="1200" dirty="0"/>
                <a:t>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1566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문서와 전자 문서의 차이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전자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워드나 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메모장 등으로 작성</a:t>
            </a:r>
            <a:r>
              <a:rPr lang="en-US" altLang="ko-KR" dirty="0" smtClean="0"/>
              <a:t>/</a:t>
            </a:r>
            <a:r>
              <a:rPr lang="ko-KR" altLang="en-US" dirty="0" smtClean="0"/>
              <a:t>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문서는 하나의 파일에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문서에는 여러 페이지가 연속하여 저장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 등이 직접 문서에 저장</a:t>
            </a:r>
            <a:endParaRPr lang="en-US" altLang="ko-KR" dirty="0" smtClean="0"/>
          </a:p>
          <a:p>
            <a:r>
              <a:rPr lang="ko-KR" altLang="en-US" dirty="0" smtClean="0"/>
              <a:t>웹 문서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언어로 작성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웹브라우저로</a:t>
            </a:r>
            <a:r>
              <a:rPr lang="ko-KR" altLang="en-US" dirty="0" smtClean="0"/>
              <a:t> 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문서는 페이지 단위로 분할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페이지 마다 하나의 파일에 나누어 작성되고 저장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페이지는 하이퍼링크로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</a:t>
            </a:r>
            <a:r>
              <a:rPr lang="en-US" altLang="ko-KR" dirty="0"/>
              <a:t> </a:t>
            </a:r>
            <a:r>
              <a:rPr lang="ko-KR" altLang="en-US" dirty="0" smtClean="0"/>
              <a:t>만 저장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등은 별도의 파일로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페이지에 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파일의 이름만으로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페이지들의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하이퍼링크</a:t>
            </a:r>
            <a:r>
              <a:rPr lang="en-US" altLang="ko-KR" dirty="0" smtClean="0"/>
              <a:t>(hyperlink) – </a:t>
            </a:r>
            <a:r>
              <a:rPr lang="ko-KR" altLang="en-US" dirty="0" smtClean="0"/>
              <a:t>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페이지의 주소를 가진 텍스트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페이지들은 하이퍼링크로 상호 연결됨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 보기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네비게이션</a:t>
            </a:r>
            <a:r>
              <a:rPr lang="en-US" altLang="ko-KR" dirty="0" smtClean="0"/>
              <a:t>(navigation)</a:t>
            </a:r>
          </a:p>
          <a:p>
            <a:pPr lvl="2"/>
            <a:r>
              <a:rPr lang="ko-KR" altLang="en-US" dirty="0" smtClean="0"/>
              <a:t>하이퍼링크를 따라 보고 싶은 페이지를 사용자가 선택하여 읽음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81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smtClean="0"/>
              <a:t>웹의 기본 개념과 구조를 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서버와 웹 브라우저의 기능을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문서와 기존 문서의 차이점을 이해한다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웹 페이지를 구성하는 </a:t>
            </a:r>
            <a:r>
              <a:rPr lang="en-US" altLang="ko-KR" dirty="0" smtClean="0"/>
              <a:t>HTML, CSS, </a:t>
            </a:r>
            <a:r>
              <a:rPr lang="ko-KR" altLang="en-US" dirty="0" smtClean="0"/>
              <a:t>자바스크립트의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요소를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의 목적과 기능을 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로 웹 페이지를 작성하는 방법과 과정을 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467544" y="179642"/>
            <a:ext cx="8135019" cy="9874094"/>
            <a:chOff x="467544" y="179642"/>
            <a:chExt cx="8135019" cy="9874094"/>
          </a:xfrm>
        </p:grpSpPr>
        <p:sp>
          <p:nvSpPr>
            <p:cNvPr id="114" name="모서리가 둥근 직사각형 113"/>
            <p:cNvSpPr/>
            <p:nvPr/>
          </p:nvSpPr>
          <p:spPr>
            <a:xfrm>
              <a:off x="3158719" y="655933"/>
              <a:ext cx="5443844" cy="8859208"/>
            </a:xfrm>
            <a:prstGeom prst="roundRect">
              <a:avLst>
                <a:gd name="adj" fmla="val 97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467544" y="643696"/>
              <a:ext cx="1973305" cy="8871445"/>
            </a:xfrm>
            <a:prstGeom prst="roundRect">
              <a:avLst>
                <a:gd name="adj" fmla="val 398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152347" y="767403"/>
              <a:ext cx="1008112" cy="28803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152347" y="767403"/>
              <a:ext cx="1008112" cy="144016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52347" y="2207563"/>
              <a:ext cx="1008112" cy="144016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1003" y="3229673"/>
              <a:ext cx="454172" cy="412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1152347" y="2250653"/>
              <a:ext cx="100811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800" b="1" dirty="0" smtClean="0"/>
                <a:t>웹</a:t>
              </a:r>
              <a:r>
                <a:rPr lang="en-US" altLang="ko-KR" sz="800" b="1" dirty="0" smtClean="0"/>
                <a:t> </a:t>
              </a:r>
              <a:r>
                <a:rPr lang="ko-KR" altLang="en-US" sz="800" b="1" dirty="0" smtClean="0"/>
                <a:t>개념</a:t>
              </a:r>
              <a:endParaRPr lang="en-US" altLang="ko-KR" sz="800" b="1" dirty="0" smtClean="0"/>
            </a:p>
            <a:p>
              <a:pPr fontAlgn="base"/>
              <a:endParaRPr lang="en-US" altLang="ko-KR" sz="800" dirty="0" smtClean="0"/>
            </a:p>
            <a:p>
              <a:pPr fontAlgn="base"/>
              <a:r>
                <a:rPr lang="ko-KR" altLang="en-US" sz="800" dirty="0" smtClean="0"/>
                <a:t>웹은 인터넷의 자원들을 하이퍼링크로 연결합니다</a:t>
              </a:r>
              <a:r>
                <a:rPr lang="en-US" altLang="ko-KR" sz="800" dirty="0" smtClean="0"/>
                <a:t>. </a:t>
              </a:r>
              <a:r>
                <a:rPr lang="ko-KR" altLang="en-US" sz="800" dirty="0" smtClean="0"/>
                <a:t>웹사이트 아마존</a:t>
              </a:r>
              <a:r>
                <a:rPr lang="en-US" altLang="ko-KR" sz="800" dirty="0" smtClean="0"/>
                <a:t>, </a:t>
              </a:r>
              <a:r>
                <a:rPr lang="ko-KR" altLang="en-US" sz="800" dirty="0" err="1" smtClean="0"/>
                <a:t>네이버</a:t>
              </a:r>
              <a:r>
                <a:rPr lang="ko-KR" altLang="en-US" sz="800" dirty="0" smtClean="0"/>
                <a:t> 등이 있습니다</a:t>
              </a:r>
              <a:r>
                <a:rPr lang="en-US" altLang="ko-KR" sz="800" dirty="0" smtClean="0"/>
                <a:t>.</a:t>
              </a:r>
              <a:endParaRPr lang="ko-KR" alt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44" y="1268760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페이지 </a:t>
              </a:r>
              <a:r>
                <a:rPr lang="en-US" altLang="ko-KR" sz="1000" dirty="0" smtClean="0"/>
                <a:t>1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0148" y="2741108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페이지 </a:t>
              </a:r>
              <a:r>
                <a:rPr lang="en-US" altLang="ko-KR" sz="1000" dirty="0" smtClean="0"/>
                <a:t>2</a:t>
              </a:r>
              <a:endParaRPr lang="ko-KR" altLang="en-US" sz="1000" dirty="0"/>
            </a:p>
          </p:txBody>
        </p:sp>
        <p:pic>
          <p:nvPicPr>
            <p:cNvPr id="15" name="Picture 5" descr="C:\Users\Kitae\AppData\Local\Microsoft\Windows\Temporary Internet Files\Content.IE5\PNJNQ2BA\lego-imac-lede[1]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9684" y="2878473"/>
              <a:ext cx="772451" cy="49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구름 모양 설명선 17"/>
            <p:cNvSpPr/>
            <p:nvPr/>
          </p:nvSpPr>
          <p:spPr>
            <a:xfrm>
              <a:off x="4791518" y="5979062"/>
              <a:ext cx="3291049" cy="920850"/>
            </a:xfrm>
            <a:prstGeom prst="cloudCallout">
              <a:avLst>
                <a:gd name="adj1" fmla="val -29393"/>
                <a:gd name="adj2" fmla="val 2044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인터넷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869" y="1235381"/>
              <a:ext cx="360928" cy="37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738" y="1786103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1513330" y="1681271"/>
              <a:ext cx="659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Firefox</a:t>
              </a:r>
              <a:r>
                <a:rPr lang="ko-KR" altLang="en-US" sz="800" dirty="0" smtClean="0"/>
                <a:t>는 웹 브라우저 입니다</a:t>
              </a:r>
              <a:r>
                <a:rPr lang="en-US" altLang="ko-KR" sz="800" dirty="0" smtClean="0"/>
                <a:t>.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190091" y="767403"/>
              <a:ext cx="1008112" cy="1440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90091" y="767403"/>
              <a:ext cx="10081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/>
                <a:t>웹 보고서</a:t>
              </a:r>
              <a:endParaRPr lang="en-US" altLang="ko-KR" sz="800" b="1" dirty="0" smtClean="0"/>
            </a:p>
            <a:p>
              <a:pPr algn="ctr"/>
              <a:endParaRPr lang="en-US" altLang="ko-KR" sz="800" dirty="0" smtClean="0"/>
            </a:p>
            <a:p>
              <a:r>
                <a:rPr lang="ko-KR" altLang="en-US" sz="800" dirty="0" smtClean="0"/>
                <a:t>   이 보고서는 </a:t>
              </a:r>
              <a:r>
                <a:rPr lang="ko-KR" altLang="en-US" sz="800" b="1" dirty="0" smtClean="0">
                  <a:solidFill>
                    <a:srgbClr val="FF0000"/>
                  </a:solidFill>
                </a:rPr>
                <a:t>웹 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          </a:t>
              </a:r>
              <a:r>
                <a:rPr lang="ko-KR" altLang="en-US" sz="800" dirty="0" err="1" smtClean="0"/>
                <a:t>프로그래</a:t>
              </a:r>
              <a:endParaRPr lang="en-US" altLang="ko-KR" sz="800" dirty="0" smtClean="0"/>
            </a:p>
            <a:p>
              <a:r>
                <a:rPr lang="en-US" altLang="ko-KR" sz="800" dirty="0" smtClean="0"/>
                <a:t>          </a:t>
              </a:r>
              <a:r>
                <a:rPr lang="ko-KR" altLang="en-US" sz="800" dirty="0" err="1" smtClean="0"/>
                <a:t>밍에</a:t>
              </a:r>
              <a:r>
                <a:rPr lang="ko-KR" altLang="en-US" sz="800" dirty="0" smtClean="0"/>
                <a:t> 관한 </a:t>
              </a:r>
              <a:endParaRPr lang="en-US" altLang="ko-KR" sz="800" dirty="0" smtClean="0"/>
            </a:p>
            <a:p>
              <a:r>
                <a:rPr lang="en-US" altLang="ko-KR" sz="800" dirty="0"/>
                <a:t> </a:t>
              </a:r>
              <a:r>
                <a:rPr lang="en-US" altLang="ko-KR" sz="800" dirty="0" smtClean="0"/>
                <a:t>         </a:t>
              </a:r>
              <a:r>
                <a:rPr lang="ko-KR" altLang="en-US" sz="800" dirty="0" smtClean="0"/>
                <a:t>것입니다</a:t>
              </a:r>
              <a:r>
                <a:rPr lang="en-US" altLang="ko-KR" sz="800" dirty="0" smtClean="0"/>
                <a:t>.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350463" y="752612"/>
              <a:ext cx="8338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rgbClr val="00B0F0"/>
                  </a:solidFill>
                </a:rPr>
                <a:t>r</a:t>
              </a:r>
              <a:r>
                <a:rPr lang="en-US" altLang="ko-KR" sz="1000" dirty="0" smtClean="0">
                  <a:solidFill>
                    <a:srgbClr val="00B0F0"/>
                  </a:solidFill>
                </a:rPr>
                <a:t>eport.html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pic>
          <p:nvPicPr>
            <p:cNvPr id="45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0728" y="1593657"/>
              <a:ext cx="360928" cy="37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5404" y="2044066"/>
              <a:ext cx="252000" cy="2520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/>
            <p:cNvSpPr txBox="1"/>
            <p:nvPr/>
          </p:nvSpPr>
          <p:spPr>
            <a:xfrm>
              <a:off x="5551074" y="1681271"/>
              <a:ext cx="6591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 smtClean="0"/>
                <a:t>Firefox</a:t>
              </a:r>
              <a:r>
                <a:rPr lang="ko-KR" altLang="en-US" sz="800" dirty="0" smtClean="0"/>
                <a:t>는 웹 브라우저 입니다</a:t>
              </a:r>
              <a:r>
                <a:rPr lang="en-US" altLang="ko-KR" sz="800" dirty="0" smtClean="0"/>
                <a:t>.</a:t>
              </a:r>
            </a:p>
          </p:txBody>
        </p:sp>
        <p:sp>
          <p:nvSpPr>
            <p:cNvPr id="48" name="자유형 47"/>
            <p:cNvSpPr/>
            <p:nvPr/>
          </p:nvSpPr>
          <p:spPr>
            <a:xfrm>
              <a:off x="4651656" y="1421379"/>
              <a:ext cx="743497" cy="334861"/>
            </a:xfrm>
            <a:custGeom>
              <a:avLst/>
              <a:gdLst>
                <a:gd name="connsiteX0" fmla="*/ 1049153 w 1049153"/>
                <a:gd name="connsiteY0" fmla="*/ 0 h 548640"/>
                <a:gd name="connsiteX1" fmla="*/ 798897 w 1049153"/>
                <a:gd name="connsiteY1" fmla="*/ 308009 h 548640"/>
                <a:gd name="connsiteX2" fmla="*/ 0 w 1049153"/>
                <a:gd name="connsiteY2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9153" h="548640">
                  <a:moveTo>
                    <a:pt x="1049153" y="0"/>
                  </a:moveTo>
                  <a:cubicBezTo>
                    <a:pt x="1011454" y="108284"/>
                    <a:pt x="973756" y="216569"/>
                    <a:pt x="798897" y="308009"/>
                  </a:cubicBezTo>
                  <a:cubicBezTo>
                    <a:pt x="624038" y="399449"/>
                    <a:pt x="312019" y="474044"/>
                    <a:pt x="0" y="548640"/>
                  </a:cubicBezTo>
                </a:path>
              </a:pathLst>
            </a:custGeom>
            <a:noFill/>
            <a:ln w="12700"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239783" y="1244361"/>
              <a:ext cx="345987" cy="354039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5274478" y="1864166"/>
              <a:ext cx="276596" cy="252000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>
              <a:off x="4597404" y="1990165"/>
              <a:ext cx="815373" cy="152771"/>
            </a:xfrm>
            <a:custGeom>
              <a:avLst/>
              <a:gdLst>
                <a:gd name="connsiteX0" fmla="*/ 1049153 w 1049153"/>
                <a:gd name="connsiteY0" fmla="*/ 0 h 548640"/>
                <a:gd name="connsiteX1" fmla="*/ 798897 w 1049153"/>
                <a:gd name="connsiteY1" fmla="*/ 308009 h 548640"/>
                <a:gd name="connsiteX2" fmla="*/ 0 w 1049153"/>
                <a:gd name="connsiteY2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9153" h="548640">
                  <a:moveTo>
                    <a:pt x="1049153" y="0"/>
                  </a:moveTo>
                  <a:cubicBezTo>
                    <a:pt x="1011454" y="108284"/>
                    <a:pt x="973756" y="216569"/>
                    <a:pt x="798897" y="308009"/>
                  </a:cubicBezTo>
                  <a:cubicBezTo>
                    <a:pt x="624038" y="399449"/>
                    <a:pt x="312019" y="474044"/>
                    <a:pt x="0" y="548640"/>
                  </a:cubicBezTo>
                </a:path>
              </a:pathLst>
            </a:custGeom>
            <a:noFill/>
            <a:ln w="12700"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734339" y="1656397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pic.png</a:t>
              </a:r>
              <a:endParaRPr lang="ko-KR" altLang="en-US" sz="1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17933" y="2050254"/>
              <a:ext cx="8274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Firefox.png</a:t>
              </a:r>
              <a:endParaRPr lang="ko-KR" altLang="en-US" sz="10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158618" y="3642557"/>
              <a:ext cx="1001841" cy="144016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158618" y="3685647"/>
              <a:ext cx="10081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800" b="1" dirty="0" smtClean="0"/>
                <a:t>인터넷</a:t>
              </a:r>
              <a:endParaRPr lang="en-US" altLang="ko-KR" sz="800" b="1" dirty="0" smtClean="0"/>
            </a:p>
            <a:p>
              <a:pPr fontAlgn="base"/>
              <a:endParaRPr lang="en-US" altLang="ko-KR" sz="800" dirty="0" smtClean="0"/>
            </a:p>
            <a:p>
              <a:pPr fontAlgn="base"/>
              <a:r>
                <a:rPr lang="ko-KR" altLang="en-US" sz="800" dirty="0" smtClean="0"/>
                <a:t>인터넷에는</a:t>
              </a:r>
              <a:r>
                <a:rPr lang="en-US" altLang="ko-KR" sz="800" dirty="0" smtClean="0"/>
                <a:t> 4</a:t>
              </a:r>
              <a:r>
                <a:rPr lang="ko-KR" altLang="en-US" sz="800" dirty="0" smtClean="0"/>
                <a:t>개의정수로 구성된 주소를 가지고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컴퓨터 끼리 통신</a:t>
              </a:r>
              <a:r>
                <a:rPr lang="en-US" altLang="ko-KR" sz="800" dirty="0" smtClean="0"/>
                <a:t>…..</a:t>
              </a:r>
              <a:endParaRPr lang="ko-KR" altLang="en-US" sz="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6419" y="4176102"/>
              <a:ext cx="6848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페이지 </a:t>
              </a:r>
              <a:r>
                <a:rPr lang="en-US" altLang="ko-KR" sz="1000" dirty="0" smtClean="0"/>
                <a:t>3</a:t>
              </a:r>
              <a:endParaRPr lang="ko-KR" altLang="en-US" sz="1000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904426" y="2404755"/>
              <a:ext cx="1008112" cy="1440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960" y="2346245"/>
              <a:ext cx="454172" cy="412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직사각형 60"/>
            <p:cNvSpPr/>
            <p:nvPr/>
          </p:nvSpPr>
          <p:spPr>
            <a:xfrm>
              <a:off x="5904426" y="2447845"/>
              <a:ext cx="100811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800" b="1" dirty="0"/>
                <a:t>웹</a:t>
              </a:r>
              <a:r>
                <a:rPr lang="en-US" altLang="ko-KR" sz="800" b="1" dirty="0"/>
                <a:t> </a:t>
              </a:r>
              <a:r>
                <a:rPr lang="ko-KR" altLang="en-US" sz="800" b="1" dirty="0"/>
                <a:t>개념</a:t>
              </a:r>
              <a:endParaRPr lang="en-US" altLang="ko-KR" sz="800" b="1" dirty="0"/>
            </a:p>
            <a:p>
              <a:pPr fontAlgn="base"/>
              <a:endParaRPr lang="en-US" altLang="ko-KR" sz="800" dirty="0" smtClean="0"/>
            </a:p>
            <a:p>
              <a:pPr fontAlgn="base"/>
              <a:r>
                <a:rPr lang="ko-KR" altLang="en-US" sz="800" dirty="0"/>
                <a:t>웹은 </a:t>
              </a:r>
              <a:r>
                <a:rPr lang="ko-KR" altLang="en-US" sz="800" b="1" dirty="0" smtClean="0">
                  <a:solidFill>
                    <a:srgbClr val="FF0000"/>
                  </a:solidFill>
                </a:rPr>
                <a:t>인터넷</a:t>
              </a:r>
              <a:r>
                <a:rPr lang="ko-KR" altLang="en-US" sz="800" dirty="0" smtClean="0"/>
                <a:t>의 </a:t>
              </a:r>
              <a:r>
                <a:rPr lang="ko-KR" altLang="en-US" sz="800" dirty="0"/>
                <a:t>자원들을 </a:t>
              </a:r>
              <a:r>
                <a:rPr lang="ko-KR" altLang="en-US" sz="800" dirty="0" smtClean="0"/>
                <a:t>하이퍼링크로 </a:t>
              </a:r>
              <a:r>
                <a:rPr lang="ko-KR" altLang="en-US" sz="800" dirty="0"/>
                <a:t>연결합니다</a:t>
              </a:r>
              <a:r>
                <a:rPr lang="en-US" altLang="ko-KR" sz="800" dirty="0"/>
                <a:t>. </a:t>
              </a:r>
              <a:r>
                <a:rPr lang="ko-KR" altLang="en-US" sz="800" dirty="0" smtClean="0"/>
                <a:t>웹사이트 </a:t>
              </a:r>
              <a:r>
                <a:rPr lang="ko-KR" altLang="en-US" sz="800" b="1" dirty="0">
                  <a:solidFill>
                    <a:srgbClr val="FF0000"/>
                  </a:solidFill>
                </a:rPr>
                <a:t>아마존</a:t>
              </a:r>
              <a:r>
                <a:rPr lang="en-US" altLang="ko-KR" sz="800" dirty="0"/>
                <a:t>, </a:t>
              </a:r>
              <a:r>
                <a:rPr lang="ko-KR" altLang="en-US" sz="800" dirty="0" err="1"/>
                <a:t>네이버</a:t>
              </a:r>
              <a:r>
                <a:rPr lang="ko-KR" altLang="en-US" sz="800" dirty="0"/>
                <a:t> 등이 있습니다</a:t>
              </a:r>
              <a:r>
                <a:rPr lang="en-US" altLang="ko-KR" sz="800" dirty="0"/>
                <a:t>.</a:t>
              </a:r>
              <a:endParaRPr lang="ko-KR" altLang="en-US" sz="8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168374" y="752612"/>
              <a:ext cx="10081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 smtClean="0"/>
                <a:t>웹 보고서</a:t>
              </a:r>
              <a:endParaRPr lang="en-US" altLang="ko-KR" sz="800" b="1" dirty="0" smtClean="0"/>
            </a:p>
            <a:p>
              <a:pPr algn="ctr"/>
              <a:endParaRPr lang="en-US" altLang="ko-KR" sz="800" dirty="0" smtClean="0"/>
            </a:p>
            <a:p>
              <a:r>
                <a:rPr lang="ko-KR" altLang="en-US" sz="800" dirty="0" smtClean="0"/>
                <a:t>   이 보고서는 웹</a:t>
              </a:r>
              <a:r>
                <a:rPr lang="ko-KR" altLang="en-US" sz="800" b="1" dirty="0" smtClean="0">
                  <a:solidFill>
                    <a:srgbClr val="FF0000"/>
                  </a:solidFill>
                </a:rPr>
                <a:t> </a:t>
              </a:r>
              <a:endParaRPr lang="en-US" altLang="ko-KR" sz="800" b="1" dirty="0" smtClean="0">
                <a:solidFill>
                  <a:srgbClr val="FF0000"/>
                </a:solidFill>
              </a:endParaRPr>
            </a:p>
            <a:p>
              <a:r>
                <a:rPr lang="en-US" altLang="ko-KR" sz="800" b="1" dirty="0">
                  <a:solidFill>
                    <a:srgbClr val="FF0000"/>
                  </a:solidFill>
                </a:rPr>
                <a:t> </a:t>
              </a:r>
              <a:r>
                <a:rPr lang="en-US" altLang="ko-KR" sz="800" b="1" dirty="0" smtClean="0">
                  <a:solidFill>
                    <a:srgbClr val="FF0000"/>
                  </a:solidFill>
                </a:rPr>
                <a:t>          </a:t>
              </a:r>
              <a:r>
                <a:rPr lang="ko-KR" altLang="en-US" sz="800" dirty="0" err="1" smtClean="0"/>
                <a:t>프로그래</a:t>
              </a:r>
              <a:endParaRPr lang="en-US" altLang="ko-KR" sz="800" dirty="0" smtClean="0"/>
            </a:p>
            <a:p>
              <a:r>
                <a:rPr lang="en-US" altLang="ko-KR" sz="800" dirty="0" smtClean="0"/>
                <a:t>          </a:t>
              </a:r>
              <a:r>
                <a:rPr lang="ko-KR" altLang="en-US" sz="800" dirty="0" err="1" smtClean="0"/>
                <a:t>밍에</a:t>
              </a:r>
              <a:r>
                <a:rPr lang="ko-KR" altLang="en-US" sz="800" dirty="0" smtClean="0"/>
                <a:t> 관한 </a:t>
              </a:r>
              <a:endParaRPr lang="en-US" altLang="ko-KR" sz="800" dirty="0" smtClean="0"/>
            </a:p>
            <a:p>
              <a:r>
                <a:rPr lang="en-US" altLang="ko-KR" sz="800" dirty="0"/>
                <a:t> </a:t>
              </a:r>
              <a:r>
                <a:rPr lang="en-US" altLang="ko-KR" sz="800" dirty="0" smtClean="0"/>
                <a:t>         </a:t>
              </a:r>
              <a:r>
                <a:rPr lang="ko-KR" altLang="en-US" sz="800" dirty="0" smtClean="0"/>
                <a:t>것입니다</a:t>
              </a:r>
              <a:r>
                <a:rPr lang="en-US" altLang="ko-KR" sz="800" dirty="0" smtClean="0"/>
                <a:t>.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5948192" y="3517484"/>
              <a:ext cx="327005" cy="26552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663807" y="2447422"/>
              <a:ext cx="68159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web.png</a:t>
              </a:r>
              <a:endParaRPr lang="ko-KR" altLang="en-US" sz="1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98770" y="2380619"/>
              <a:ext cx="7168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F0"/>
                  </a:solidFill>
                </a:rPr>
                <a:t>web.html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991898" y="3992972"/>
              <a:ext cx="1001841" cy="14401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137931" y="3746751"/>
              <a:ext cx="9284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F0"/>
                  </a:solidFill>
                </a:rPr>
                <a:t>internet.html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158618" y="6525344"/>
              <a:ext cx="1001841" cy="144016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158618" y="6568434"/>
              <a:ext cx="100811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800" b="1" dirty="0" smtClean="0"/>
                <a:t>…</a:t>
              </a:r>
            </a:p>
            <a:p>
              <a:pPr algn="ctr" fontAlgn="base"/>
              <a:endParaRPr lang="en-US" altLang="ko-KR" sz="800" b="1" dirty="0"/>
            </a:p>
            <a:p>
              <a:pPr algn="ctr" fontAlgn="base"/>
              <a:r>
                <a:rPr lang="en-US" altLang="ko-KR" sz="800" b="1" dirty="0" smtClean="0"/>
                <a:t>……………</a:t>
              </a:r>
            </a:p>
            <a:p>
              <a:pPr algn="ctr" fontAlgn="base"/>
              <a:r>
                <a:rPr lang="en-US" altLang="ko-KR" sz="800" b="1" dirty="0"/>
                <a:t>……………</a:t>
              </a:r>
              <a:endParaRPr lang="ko-KR" altLang="en-US" sz="800" dirty="0"/>
            </a:p>
            <a:p>
              <a:pPr algn="ctr" fontAlgn="base"/>
              <a:endParaRPr lang="en-US" altLang="ko-KR" sz="800" dirty="0" smtClean="0"/>
            </a:p>
            <a:p>
              <a:pPr algn="ctr" fontAlgn="base"/>
              <a:r>
                <a:rPr lang="en-US" altLang="ko-KR" sz="800" b="1" dirty="0"/>
                <a:t>……………</a:t>
              </a:r>
              <a:endParaRPr lang="ko-KR" altLang="en-US" sz="800" dirty="0"/>
            </a:p>
            <a:p>
              <a:pPr algn="ctr" fontAlgn="base"/>
              <a:endParaRPr lang="en-US" altLang="ko-KR" sz="800" dirty="0" smtClean="0"/>
            </a:p>
            <a:p>
              <a:pPr algn="ctr" fontAlgn="base"/>
              <a:r>
                <a:rPr lang="en-US" altLang="ko-KR" sz="800" b="1" dirty="0"/>
                <a:t>……………</a:t>
              </a:r>
              <a:endParaRPr lang="ko-KR" altLang="en-US" sz="800" dirty="0"/>
            </a:p>
            <a:p>
              <a:pPr algn="ctr" fontAlgn="base"/>
              <a:endParaRPr lang="ko-KR" altLang="en-US" sz="8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96419" y="7058889"/>
              <a:ext cx="6719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페이지 </a:t>
              </a:r>
              <a:r>
                <a:rPr lang="en-US" altLang="ko-KR" sz="1000" dirty="0" smtClean="0"/>
                <a:t>..</a:t>
              </a:r>
              <a:endParaRPr lang="ko-KR" altLang="en-US" sz="1000" dirty="0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6108734" y="1131863"/>
              <a:ext cx="512805" cy="1248756"/>
            </a:xfrm>
            <a:custGeom>
              <a:avLst/>
              <a:gdLst>
                <a:gd name="connsiteX0" fmla="*/ 0 w 827773"/>
                <a:gd name="connsiteY0" fmla="*/ 0 h 856648"/>
                <a:gd name="connsiteX1" fmla="*/ 625642 w 827773"/>
                <a:gd name="connsiteY1" fmla="*/ 240631 h 856648"/>
                <a:gd name="connsiteX2" fmla="*/ 827773 w 827773"/>
                <a:gd name="connsiteY2" fmla="*/ 856648 h 85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7773" h="856648">
                  <a:moveTo>
                    <a:pt x="0" y="0"/>
                  </a:moveTo>
                  <a:cubicBezTo>
                    <a:pt x="243840" y="48928"/>
                    <a:pt x="487680" y="97856"/>
                    <a:pt x="625642" y="240631"/>
                  </a:cubicBezTo>
                  <a:cubicBezTo>
                    <a:pt x="763604" y="383406"/>
                    <a:pt x="795688" y="620027"/>
                    <a:pt x="827773" y="856648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520779" y="7761573"/>
              <a:ext cx="1001841" cy="1440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5328362" y="7699190"/>
              <a:ext cx="1001841" cy="144016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984546" y="4034783"/>
              <a:ext cx="100811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ko-KR" altLang="en-US" sz="800" b="1" dirty="0" smtClean="0"/>
                <a:t>인터넷</a:t>
              </a:r>
              <a:endParaRPr lang="en-US" altLang="ko-KR" sz="800" b="1" dirty="0" smtClean="0"/>
            </a:p>
            <a:p>
              <a:pPr fontAlgn="base"/>
              <a:endParaRPr lang="en-US" altLang="ko-KR" sz="800" dirty="0" smtClean="0"/>
            </a:p>
            <a:p>
              <a:pPr fontAlgn="base"/>
              <a:r>
                <a:rPr lang="ko-KR" altLang="en-US" sz="800" dirty="0" smtClean="0"/>
                <a:t>인터넷에는</a:t>
              </a:r>
              <a:r>
                <a:rPr lang="en-US" altLang="ko-KR" sz="800" dirty="0" smtClean="0"/>
                <a:t> 4</a:t>
              </a:r>
              <a:r>
                <a:rPr lang="ko-KR" altLang="en-US" sz="800" dirty="0" smtClean="0"/>
                <a:t>개의정수로 구성된 주소를 가지고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컴퓨터 끼리 통신</a:t>
              </a:r>
              <a:r>
                <a:rPr lang="en-US" altLang="ko-KR" sz="800" dirty="0" smtClean="0"/>
                <a:t>…..</a:t>
              </a:r>
              <a:endParaRPr lang="ko-KR" altLang="en-US" sz="8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517933" y="2964222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/>
                <a:t>com.png</a:t>
              </a:r>
              <a:endParaRPr lang="ko-KR" altLang="en-US" sz="1000" dirty="0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4701091" y="7884911"/>
              <a:ext cx="909805" cy="443570"/>
            </a:xfrm>
            <a:custGeom>
              <a:avLst/>
              <a:gdLst>
                <a:gd name="connsiteX0" fmla="*/ 1049153 w 1049153"/>
                <a:gd name="connsiteY0" fmla="*/ 0 h 548640"/>
                <a:gd name="connsiteX1" fmla="*/ 798897 w 1049153"/>
                <a:gd name="connsiteY1" fmla="*/ 308009 h 548640"/>
                <a:gd name="connsiteX2" fmla="*/ 0 w 1049153"/>
                <a:gd name="connsiteY2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9153" h="548640">
                  <a:moveTo>
                    <a:pt x="1049153" y="0"/>
                  </a:moveTo>
                  <a:cubicBezTo>
                    <a:pt x="1011454" y="108284"/>
                    <a:pt x="973756" y="216569"/>
                    <a:pt x="798897" y="308009"/>
                  </a:cubicBezTo>
                  <a:cubicBezTo>
                    <a:pt x="624038" y="399449"/>
                    <a:pt x="312019" y="474044"/>
                    <a:pt x="0" y="548640"/>
                  </a:cubicBezTo>
                </a:path>
              </a:pathLst>
            </a:custGeom>
            <a:noFill/>
            <a:ln w="12700"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665" y="8195131"/>
              <a:ext cx="866775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직사각형 67"/>
            <p:cNvSpPr/>
            <p:nvPr/>
          </p:nvSpPr>
          <p:spPr>
            <a:xfrm>
              <a:off x="5426877" y="7821488"/>
              <a:ext cx="771325" cy="252000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6935" y="8564294"/>
              <a:ext cx="943378" cy="407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직사각형 70"/>
            <p:cNvSpPr/>
            <p:nvPr/>
          </p:nvSpPr>
          <p:spPr>
            <a:xfrm>
              <a:off x="5443619" y="8239072"/>
              <a:ext cx="771325" cy="650444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4762957" y="8528988"/>
              <a:ext cx="1049582" cy="239237"/>
            </a:xfrm>
            <a:custGeom>
              <a:avLst/>
              <a:gdLst>
                <a:gd name="connsiteX0" fmla="*/ 1049153 w 1049153"/>
                <a:gd name="connsiteY0" fmla="*/ 0 h 548640"/>
                <a:gd name="connsiteX1" fmla="*/ 798897 w 1049153"/>
                <a:gd name="connsiteY1" fmla="*/ 308009 h 548640"/>
                <a:gd name="connsiteX2" fmla="*/ 0 w 1049153"/>
                <a:gd name="connsiteY2" fmla="*/ 548640 h 54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9153" h="548640">
                  <a:moveTo>
                    <a:pt x="1049153" y="0"/>
                  </a:moveTo>
                  <a:cubicBezTo>
                    <a:pt x="1011454" y="108284"/>
                    <a:pt x="973756" y="216569"/>
                    <a:pt x="798897" y="308009"/>
                  </a:cubicBezTo>
                  <a:cubicBezTo>
                    <a:pt x="624038" y="399449"/>
                    <a:pt x="312019" y="474044"/>
                    <a:pt x="0" y="548640"/>
                  </a:cubicBezTo>
                </a:path>
              </a:pathLst>
            </a:custGeom>
            <a:noFill/>
            <a:ln w="12700"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5829283" y="3229672"/>
              <a:ext cx="734448" cy="4487143"/>
            </a:xfrm>
            <a:custGeom>
              <a:avLst/>
              <a:gdLst>
                <a:gd name="connsiteX0" fmla="*/ 1135781 w 1135781"/>
                <a:gd name="connsiteY0" fmla="*/ 0 h 3609474"/>
                <a:gd name="connsiteX1" fmla="*/ 924025 w 1135781"/>
                <a:gd name="connsiteY1" fmla="*/ 1617045 h 3609474"/>
                <a:gd name="connsiteX2" fmla="*/ 375385 w 1135781"/>
                <a:gd name="connsiteY2" fmla="*/ 2502569 h 3609474"/>
                <a:gd name="connsiteX3" fmla="*/ 0 w 1135781"/>
                <a:gd name="connsiteY3" fmla="*/ 3609474 h 360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781" h="3609474">
                  <a:moveTo>
                    <a:pt x="1135781" y="0"/>
                  </a:moveTo>
                  <a:cubicBezTo>
                    <a:pt x="1093269" y="599975"/>
                    <a:pt x="1050758" y="1199950"/>
                    <a:pt x="924025" y="1617045"/>
                  </a:cubicBezTo>
                  <a:cubicBezTo>
                    <a:pt x="797292" y="2034140"/>
                    <a:pt x="529389" y="2170497"/>
                    <a:pt x="375385" y="2502569"/>
                  </a:cubicBezTo>
                  <a:cubicBezTo>
                    <a:pt x="221381" y="2834641"/>
                    <a:pt x="110690" y="3222057"/>
                    <a:pt x="0" y="3609474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>
              <a:off x="4651657" y="2552687"/>
              <a:ext cx="1460038" cy="1097558"/>
            </a:xfrm>
            <a:custGeom>
              <a:avLst/>
              <a:gdLst>
                <a:gd name="connsiteX0" fmla="*/ 2916455 w 2916455"/>
                <a:gd name="connsiteY0" fmla="*/ 1010653 h 1010653"/>
                <a:gd name="connsiteX1" fmla="*/ 818148 w 2916455"/>
                <a:gd name="connsiteY1" fmla="*/ 221381 h 1010653"/>
                <a:gd name="connsiteX2" fmla="*/ 0 w 2916455"/>
                <a:gd name="connsiteY2" fmla="*/ 0 h 101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16455" h="1010653">
                  <a:moveTo>
                    <a:pt x="2916455" y="1010653"/>
                  </a:moveTo>
                  <a:lnTo>
                    <a:pt x="818148" y="221381"/>
                  </a:lnTo>
                  <a:cubicBezTo>
                    <a:pt x="332072" y="52939"/>
                    <a:pt x="166036" y="26469"/>
                    <a:pt x="0" y="0"/>
                  </a:cubicBezTo>
                </a:path>
              </a:pathLst>
            </a:custGeom>
            <a:noFill/>
            <a:ln w="12700"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155905" y="4977705"/>
              <a:ext cx="345987" cy="354039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8" name="Picture 5" descr="C:\Users\Kitae\AppData\Local\Microsoft\Windows\Temporary Internet Files\Content.IE5\PNJNQ2BA\lego-imac-lede[1]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205" y="4538563"/>
              <a:ext cx="376470" cy="49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직사각형 88"/>
            <p:cNvSpPr/>
            <p:nvPr/>
          </p:nvSpPr>
          <p:spPr>
            <a:xfrm>
              <a:off x="1151789" y="7965504"/>
              <a:ext cx="1001841" cy="144016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1151789" y="8008594"/>
              <a:ext cx="100811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800" b="1" dirty="0" smtClean="0"/>
                <a:t>…</a:t>
              </a:r>
            </a:p>
            <a:p>
              <a:pPr algn="ctr" fontAlgn="base"/>
              <a:endParaRPr lang="en-US" altLang="ko-KR" sz="800" b="1" dirty="0"/>
            </a:p>
            <a:p>
              <a:pPr algn="ctr" fontAlgn="base"/>
              <a:r>
                <a:rPr lang="en-US" altLang="ko-KR" sz="800" b="1" dirty="0" smtClean="0"/>
                <a:t>……………</a:t>
              </a:r>
            </a:p>
            <a:p>
              <a:pPr algn="ctr" fontAlgn="base"/>
              <a:r>
                <a:rPr lang="en-US" altLang="ko-KR" sz="800" b="1" dirty="0"/>
                <a:t>……………</a:t>
              </a:r>
              <a:endParaRPr lang="ko-KR" altLang="en-US" sz="800" dirty="0"/>
            </a:p>
            <a:p>
              <a:pPr algn="ctr" fontAlgn="base"/>
              <a:endParaRPr lang="en-US" altLang="ko-KR" sz="800" dirty="0" smtClean="0"/>
            </a:p>
            <a:p>
              <a:pPr algn="ctr" fontAlgn="base"/>
              <a:r>
                <a:rPr lang="en-US" altLang="ko-KR" sz="800" b="1" dirty="0"/>
                <a:t>……………</a:t>
              </a:r>
              <a:endParaRPr lang="ko-KR" altLang="en-US" sz="800" dirty="0"/>
            </a:p>
            <a:p>
              <a:pPr algn="ctr" fontAlgn="base"/>
              <a:endParaRPr lang="en-US" altLang="ko-KR" sz="800" dirty="0" smtClean="0"/>
            </a:p>
            <a:p>
              <a:pPr algn="ctr" fontAlgn="base"/>
              <a:r>
                <a:rPr lang="en-US" altLang="ko-KR" sz="800" b="1" dirty="0"/>
                <a:t>……………</a:t>
              </a:r>
              <a:endParaRPr lang="ko-KR" altLang="en-US" sz="800" dirty="0"/>
            </a:p>
            <a:p>
              <a:pPr algn="ctr" fontAlgn="base"/>
              <a:endParaRPr lang="ko-KR" altLang="en-US" sz="800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89590" y="8499049"/>
              <a:ext cx="6880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페이지 </a:t>
              </a:r>
              <a:r>
                <a:rPr lang="en-US" altLang="ko-KR" sz="1000" dirty="0" smtClean="0"/>
                <a:t>n</a:t>
              </a:r>
              <a:endParaRPr lang="ko-KR" altLang="en-US" sz="1000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536952" y="7715794"/>
              <a:ext cx="7873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00B0F0"/>
                  </a:solidFill>
                </a:rPr>
                <a:t>index.html</a:t>
              </a:r>
              <a:endParaRPr lang="ko-KR" altLang="en-US" sz="1000" dirty="0">
                <a:solidFill>
                  <a:srgbClr val="00B0F0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>
              <a:off x="6472906" y="2682882"/>
              <a:ext cx="682999" cy="1310089"/>
            </a:xfrm>
            <a:custGeom>
              <a:avLst/>
              <a:gdLst>
                <a:gd name="connsiteX0" fmla="*/ 0 w 567890"/>
                <a:gd name="connsiteY0" fmla="*/ 41375 h 1042403"/>
                <a:gd name="connsiteX1" fmla="*/ 442762 w 567890"/>
                <a:gd name="connsiteY1" fmla="*/ 118378 h 1042403"/>
                <a:gd name="connsiteX2" fmla="*/ 567890 w 567890"/>
                <a:gd name="connsiteY2" fmla="*/ 1042403 h 104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7890" h="1042403">
                  <a:moveTo>
                    <a:pt x="0" y="41375"/>
                  </a:moveTo>
                  <a:cubicBezTo>
                    <a:pt x="174057" y="-3543"/>
                    <a:pt x="348114" y="-48460"/>
                    <a:pt x="442762" y="118378"/>
                  </a:cubicBezTo>
                  <a:cubicBezTo>
                    <a:pt x="537410" y="285216"/>
                    <a:pt x="552650" y="663809"/>
                    <a:pt x="567890" y="1042403"/>
                  </a:cubicBezTo>
                </a:path>
              </a:pathLst>
            </a:custGeom>
            <a:noFill/>
            <a:ln>
              <a:solidFill>
                <a:srgbClr val="00B05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5954730" y="1040644"/>
              <a:ext cx="154004" cy="18406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6208265" y="2682883"/>
              <a:ext cx="355465" cy="18406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6419240" y="3042923"/>
              <a:ext cx="355465" cy="184068"/>
            </a:xfrm>
            <a:prstGeom prst="ellipse">
              <a:avLst/>
            </a:prstGeom>
            <a:noFill/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오른쪽 대괄호 24"/>
            <p:cNvSpPr/>
            <p:nvPr/>
          </p:nvSpPr>
          <p:spPr>
            <a:xfrm rot="16200000">
              <a:off x="1361080" y="-467669"/>
              <a:ext cx="186233" cy="1973304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57935" y="179644"/>
              <a:ext cx="16786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한글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파일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전자 문서 사례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96" name="오른쪽 대괄호 95"/>
            <p:cNvSpPr/>
            <p:nvPr/>
          </p:nvSpPr>
          <p:spPr>
            <a:xfrm rot="16200000">
              <a:off x="5774083" y="-2216381"/>
              <a:ext cx="186235" cy="5470723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485541" y="179642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웹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문서</a:t>
              </a:r>
              <a:endParaRPr lang="ko-KR" altLang="en-US" sz="1000" dirty="0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4754880" y="3137836"/>
              <a:ext cx="2454442" cy="2021305"/>
            </a:xfrm>
            <a:custGeom>
              <a:avLst/>
              <a:gdLst>
                <a:gd name="connsiteX0" fmla="*/ 2454442 w 2454442"/>
                <a:gd name="connsiteY0" fmla="*/ 2021305 h 2021305"/>
                <a:gd name="connsiteX1" fmla="*/ 1183907 w 2454442"/>
                <a:gd name="connsiteY1" fmla="*/ 1068404 h 2021305"/>
                <a:gd name="connsiteX2" fmla="*/ 0 w 2454442"/>
                <a:gd name="connsiteY2" fmla="*/ 0 h 2021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4442" h="2021305">
                  <a:moveTo>
                    <a:pt x="2454442" y="2021305"/>
                  </a:moveTo>
                  <a:cubicBezTo>
                    <a:pt x="2023711" y="1713296"/>
                    <a:pt x="1592981" y="1405288"/>
                    <a:pt x="1183907" y="1068404"/>
                  </a:cubicBezTo>
                  <a:cubicBezTo>
                    <a:pt x="774833" y="731520"/>
                    <a:pt x="387416" y="365760"/>
                    <a:pt x="0" y="0"/>
                  </a:cubicBezTo>
                </a:path>
              </a:pathLst>
            </a:custGeom>
            <a:noFill/>
            <a:ln w="12700"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522620" y="1470546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solidFill>
                    <a:srgbClr val="C00000"/>
                  </a:solidFill>
                </a:rPr>
                <a:t>하이퍼링크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7088958" y="3139702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solidFill>
                    <a:srgbClr val="C00000"/>
                  </a:solidFill>
                </a:rPr>
                <a:t>하이퍼링크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507359" y="5433132"/>
              <a:ext cx="8258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solidFill>
                    <a:srgbClr val="C00000"/>
                  </a:solidFill>
                </a:rPr>
                <a:t>하이퍼링크</a:t>
              </a:r>
              <a:endParaRPr lang="ko-KR" altLang="en-US" sz="1000" dirty="0">
                <a:solidFill>
                  <a:srgbClr val="C00000"/>
                </a:solidFill>
              </a:endParaRPr>
            </a:p>
          </p:txBody>
        </p:sp>
        <p:sp>
          <p:nvSpPr>
            <p:cNvPr id="110" name="오른쪽 대괄호 109"/>
            <p:cNvSpPr/>
            <p:nvPr/>
          </p:nvSpPr>
          <p:spPr>
            <a:xfrm rot="16200000" flipH="1">
              <a:off x="1328917" y="8653771"/>
              <a:ext cx="250562" cy="1973303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57935" y="9807515"/>
              <a:ext cx="16786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한글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파일</a:t>
              </a:r>
              <a:r>
                <a:rPr lang="en-US" altLang="ko-KR" sz="1000" dirty="0" smtClean="0"/>
                <a:t>(</a:t>
              </a:r>
              <a:r>
                <a:rPr lang="ko-KR" altLang="en-US" sz="1000" dirty="0" smtClean="0"/>
                <a:t>전자 문서 사례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112" name="오른쪽 대괄호 111"/>
            <p:cNvSpPr/>
            <p:nvPr/>
          </p:nvSpPr>
          <p:spPr>
            <a:xfrm rot="16200000" flipH="1">
              <a:off x="5760092" y="6923233"/>
              <a:ext cx="214218" cy="5470722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485541" y="9807513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웹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문서</a:t>
              </a:r>
              <a:endParaRPr lang="ko-KR" altLang="en-US" sz="1000" dirty="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151788" y="5085522"/>
              <a:ext cx="1001841" cy="144016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151788" y="5128612"/>
              <a:ext cx="100811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altLang="ko-KR" sz="800" b="1" dirty="0" smtClean="0"/>
                <a:t>…</a:t>
              </a:r>
            </a:p>
            <a:p>
              <a:pPr algn="ctr" fontAlgn="base"/>
              <a:endParaRPr lang="en-US" altLang="ko-KR" sz="800" b="1" dirty="0"/>
            </a:p>
            <a:p>
              <a:pPr algn="ctr" fontAlgn="base"/>
              <a:r>
                <a:rPr lang="en-US" altLang="ko-KR" sz="800" b="1" dirty="0" smtClean="0"/>
                <a:t>……………</a:t>
              </a:r>
            </a:p>
            <a:p>
              <a:pPr algn="ctr" fontAlgn="base"/>
              <a:r>
                <a:rPr lang="en-US" altLang="ko-KR" sz="800" b="1" dirty="0"/>
                <a:t>……………</a:t>
              </a:r>
              <a:endParaRPr lang="ko-KR" altLang="en-US" sz="800" dirty="0"/>
            </a:p>
            <a:p>
              <a:pPr algn="ctr" fontAlgn="base"/>
              <a:endParaRPr lang="en-US" altLang="ko-KR" sz="800" dirty="0" smtClean="0"/>
            </a:p>
            <a:p>
              <a:pPr algn="ctr" fontAlgn="base"/>
              <a:r>
                <a:rPr lang="en-US" altLang="ko-KR" sz="800" b="1" dirty="0"/>
                <a:t>……………</a:t>
              </a:r>
              <a:endParaRPr lang="ko-KR" altLang="en-US" sz="800" dirty="0"/>
            </a:p>
            <a:p>
              <a:pPr algn="ctr" fontAlgn="base"/>
              <a:endParaRPr lang="en-US" altLang="ko-KR" sz="800" dirty="0" smtClean="0"/>
            </a:p>
            <a:p>
              <a:pPr algn="ctr" fontAlgn="base"/>
              <a:r>
                <a:rPr lang="en-US" altLang="ko-KR" sz="800" b="1" dirty="0"/>
                <a:t>……………</a:t>
              </a:r>
              <a:endParaRPr lang="ko-KR" altLang="en-US" sz="800" dirty="0"/>
            </a:p>
            <a:p>
              <a:pPr algn="ctr" fontAlgn="base"/>
              <a:endParaRPr lang="ko-KR" altLang="en-US" sz="8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89589" y="5619067"/>
              <a:ext cx="67197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페이지 </a:t>
              </a:r>
              <a:r>
                <a:rPr lang="en-US" altLang="ko-KR" sz="1000" dirty="0" smtClean="0"/>
                <a:t>..</a:t>
              </a:r>
              <a:endParaRPr lang="ko-KR" altLang="en-US" sz="1000" dirty="0"/>
            </a:p>
          </p:txBody>
        </p:sp>
        <p:pic>
          <p:nvPicPr>
            <p:cNvPr id="118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2455" y="8384548"/>
              <a:ext cx="323335" cy="330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9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9433" y="7962015"/>
              <a:ext cx="349169" cy="419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2660" y="4616561"/>
              <a:ext cx="329795" cy="337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직사각형 120"/>
            <p:cNvSpPr/>
            <p:nvPr/>
          </p:nvSpPr>
          <p:spPr>
            <a:xfrm>
              <a:off x="7610390" y="5019177"/>
              <a:ext cx="289407" cy="312567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7604122" y="5207266"/>
              <a:ext cx="134590" cy="3177281"/>
            </a:xfrm>
            <a:custGeom>
              <a:avLst/>
              <a:gdLst>
                <a:gd name="connsiteX0" fmla="*/ 462013 w 462013"/>
                <a:gd name="connsiteY0" fmla="*/ 0 h 2935706"/>
                <a:gd name="connsiteX1" fmla="*/ 96253 w 462013"/>
                <a:gd name="connsiteY1" fmla="*/ 827773 h 2935706"/>
                <a:gd name="connsiteX2" fmla="*/ 0 w 462013"/>
                <a:gd name="connsiteY2" fmla="*/ 2935706 h 293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2013" h="2935706">
                  <a:moveTo>
                    <a:pt x="462013" y="0"/>
                  </a:moveTo>
                  <a:cubicBezTo>
                    <a:pt x="317634" y="169244"/>
                    <a:pt x="173255" y="338489"/>
                    <a:pt x="96253" y="827773"/>
                  </a:cubicBezTo>
                  <a:cubicBezTo>
                    <a:pt x="19251" y="1317057"/>
                    <a:pt x="9625" y="2126381"/>
                    <a:pt x="0" y="2935706"/>
                  </a:cubicBezTo>
                </a:path>
              </a:pathLst>
            </a:custGeom>
            <a:noFill/>
            <a:ln w="12700"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345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</a:t>
            </a:r>
            <a:r>
              <a:rPr lang="en-US" altLang="ko-KR" dirty="0" smtClean="0"/>
              <a:t> </a:t>
            </a:r>
            <a:r>
              <a:rPr lang="ko-KR" altLang="en-US" dirty="0" smtClean="0"/>
              <a:t>페이지의 주소</a:t>
            </a:r>
            <a:r>
              <a:rPr lang="en-US" altLang="ko-KR" dirty="0" smtClean="0"/>
              <a:t>, URL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733622" y="1715890"/>
            <a:ext cx="7654801" cy="1600200"/>
            <a:chOff x="733622" y="1715890"/>
            <a:chExt cx="7654801" cy="160020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733622" y="1715890"/>
              <a:ext cx="7654801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86022" y="2782690"/>
              <a:ext cx="728637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ko-KR" sz="2400" b="1" dirty="0">
                  <a:solidFill>
                    <a:srgbClr val="0070C0"/>
                  </a:solidFill>
                  <a:latin typeface="Times New Roman" pitchFamily="18" charset="0"/>
                </a:rPr>
                <a:t>http://</a:t>
              </a:r>
              <a:r>
                <a:rPr lang="en-US" altLang="ko-KR" sz="2400" b="1" dirty="0" smtClean="0">
                  <a:solidFill>
                    <a:srgbClr val="C00000"/>
                  </a:solidFill>
                  <a:latin typeface="Times New Roman" pitchFamily="18" charset="0"/>
                </a:rPr>
                <a:t>www.oracle.com</a:t>
              </a:r>
              <a:r>
                <a:rPr lang="en-US" altLang="ko-KR" sz="2400" b="1" dirty="0" smtClean="0">
                  <a:solidFill>
                    <a:srgbClr val="00B050"/>
                  </a:solidFill>
                  <a:latin typeface="Times New Roman" pitchFamily="18" charset="0"/>
                </a:rPr>
                <a:t>:80</a:t>
              </a:r>
              <a:r>
                <a:rPr lang="en-US" altLang="ko-KR" sz="2400" b="1" dirty="0" smtClean="0">
                  <a:solidFill>
                    <a:srgbClr val="7030A0"/>
                  </a:solidFill>
                  <a:latin typeface="Times New Roman" pitchFamily="18" charset="0"/>
                </a:rPr>
                <a:t>/technetwork/java/</a:t>
              </a:r>
              <a:r>
                <a:rPr lang="en-US" altLang="ko-KR" sz="2400" b="1" dirty="0" smtClean="0">
                  <a:solidFill>
                    <a:srgbClr val="00B0F0"/>
                  </a:solidFill>
                  <a:latin typeface="Times New Roman" pitchFamily="18" charset="0"/>
                </a:rPr>
                <a:t>index.html</a:t>
              </a:r>
              <a:endParaRPr lang="en-US" altLang="ko-KR" sz="2400" b="1" dirty="0">
                <a:solidFill>
                  <a:srgbClr val="00B0F0"/>
                </a:solidFill>
                <a:latin typeface="Times New Roman" pitchFamily="18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870148" y="2171503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프로토콜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2453917" y="2020690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서버주소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3743568" y="1792090"/>
              <a:ext cx="90281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>
                  <a:latin typeface="+mj-lt"/>
                </a:rPr>
                <a:t>TCP/IP</a:t>
              </a:r>
            </a:p>
            <a:p>
              <a:pPr algn="ctr"/>
              <a:r>
                <a:rPr lang="ko-KR" altLang="en-US" sz="1400" b="1">
                  <a:latin typeface="+mj-lt"/>
                </a:rPr>
                <a:t>포트번호</a:t>
              </a:r>
            </a:p>
          </p:txBody>
        </p:sp>
        <p:sp>
          <p:nvSpPr>
            <p:cNvPr id="11" name="AutoShape 10"/>
            <p:cNvSpPr>
              <a:spLocks/>
            </p:cNvSpPr>
            <p:nvPr/>
          </p:nvSpPr>
          <p:spPr bwMode="auto">
            <a:xfrm rot="5400000">
              <a:off x="1179989" y="2554090"/>
              <a:ext cx="152400" cy="457200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2" name="AutoShape 11"/>
            <p:cNvSpPr>
              <a:spLocks/>
            </p:cNvSpPr>
            <p:nvPr/>
          </p:nvSpPr>
          <p:spPr bwMode="auto">
            <a:xfrm rot="5400000">
              <a:off x="2829123" y="1753990"/>
              <a:ext cx="152400" cy="2057400"/>
            </a:xfrm>
            <a:prstGeom prst="leftBracket">
              <a:avLst>
                <a:gd name="adj" fmla="val 1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3" name="AutoShape 12"/>
            <p:cNvSpPr>
              <a:spLocks/>
            </p:cNvSpPr>
            <p:nvPr/>
          </p:nvSpPr>
          <p:spPr bwMode="auto">
            <a:xfrm rot="5400000">
              <a:off x="4106044" y="2668390"/>
              <a:ext cx="152400" cy="228600"/>
            </a:xfrm>
            <a:prstGeom prst="leftBracket">
              <a:avLst>
                <a:gd name="adj" fmla="val 125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4" name="AutoShape 13"/>
            <p:cNvSpPr>
              <a:spLocks/>
            </p:cNvSpPr>
            <p:nvPr/>
          </p:nvSpPr>
          <p:spPr bwMode="auto">
            <a:xfrm rot="5400000">
              <a:off x="5599831" y="1726481"/>
              <a:ext cx="152400" cy="2112417"/>
            </a:xfrm>
            <a:prstGeom prst="leftBracket">
              <a:avLst>
                <a:gd name="adj" fmla="val 25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sp>
          <p:nvSpPr>
            <p:cNvPr id="15" name="AutoShape 14"/>
            <p:cNvSpPr>
              <a:spLocks/>
            </p:cNvSpPr>
            <p:nvPr/>
          </p:nvSpPr>
          <p:spPr bwMode="auto">
            <a:xfrm rot="5400000">
              <a:off x="7439701" y="2134990"/>
              <a:ext cx="76200" cy="1219200"/>
            </a:xfrm>
            <a:prstGeom prst="leftBracket">
              <a:avLst>
                <a:gd name="adj" fmla="val 133333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1600">
                <a:latin typeface="+mj-lt"/>
              </a:endParaRPr>
            </a:p>
          </p:txBody>
        </p:sp>
        <p:cxnSp>
          <p:nvCxnSpPr>
            <p:cNvPr id="16" name="AutoShape 15"/>
            <p:cNvCxnSpPr>
              <a:cxnSpLocks noChangeShapeType="1"/>
              <a:stCxn id="8" idx="2"/>
              <a:endCxn id="11" idx="1"/>
            </p:cNvCxnSpPr>
            <p:nvPr/>
          </p:nvCxnSpPr>
          <p:spPr bwMode="auto">
            <a:xfrm rot="5400000">
              <a:off x="1175267" y="2560203"/>
              <a:ext cx="227210" cy="653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9" idx="2"/>
              <a:endCxn id="12" idx="1"/>
            </p:cNvCxnSpPr>
            <p:nvPr/>
          </p:nvCxnSpPr>
          <p:spPr bwMode="auto">
            <a:xfrm rot="5400000">
              <a:off x="2716312" y="2517478"/>
              <a:ext cx="378023" cy="12700"/>
            </a:xfrm>
            <a:prstGeom prst="curvedConnector5">
              <a:avLst>
                <a:gd name="adj1" fmla="val 60473"/>
                <a:gd name="adj2" fmla="val 833425"/>
                <a:gd name="adj3" fmla="val 39527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0" idx="2"/>
              <a:endCxn id="13" idx="1"/>
            </p:cNvCxnSpPr>
            <p:nvPr/>
          </p:nvCxnSpPr>
          <p:spPr bwMode="auto">
            <a:xfrm rot="5400000">
              <a:off x="3993019" y="2504535"/>
              <a:ext cx="391180" cy="1273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5224625" y="1942902"/>
              <a:ext cx="7232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 dirty="0" smtClean="0">
                  <a:latin typeface="+mj-lt"/>
                </a:rPr>
                <a:t>경로명</a:t>
              </a:r>
              <a:endParaRPr lang="ko-KR" altLang="en-US" sz="1400" b="1" dirty="0">
                <a:latin typeface="+mj-lt"/>
              </a:endParaRPr>
            </a:p>
          </p:txBody>
        </p: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7249201" y="2131815"/>
              <a:ext cx="90281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sz="1400" b="1">
                  <a:latin typeface="+mj-lt"/>
                </a:rPr>
                <a:t>파일이름</a:t>
              </a:r>
            </a:p>
          </p:txBody>
        </p:sp>
        <p:cxnSp>
          <p:nvCxnSpPr>
            <p:cNvPr id="21" name="AutoShape 20"/>
            <p:cNvCxnSpPr>
              <a:cxnSpLocks noChangeShapeType="1"/>
              <a:stCxn id="19" idx="2"/>
              <a:endCxn id="14" idx="1"/>
            </p:cNvCxnSpPr>
            <p:nvPr/>
          </p:nvCxnSpPr>
          <p:spPr bwMode="auto">
            <a:xfrm rot="16200000" flipH="1">
              <a:off x="5403242" y="2433700"/>
              <a:ext cx="455811" cy="89768"/>
            </a:xfrm>
            <a:prstGeom prst="curvedConnector5">
              <a:avLst>
                <a:gd name="adj1" fmla="val 50152"/>
                <a:gd name="adj2" fmla="val 657514"/>
                <a:gd name="adj3" fmla="val 49848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AutoShape 21"/>
            <p:cNvCxnSpPr>
              <a:cxnSpLocks noChangeShapeType="1"/>
              <a:stCxn id="20" idx="2"/>
              <a:endCxn id="15" idx="1"/>
            </p:cNvCxnSpPr>
            <p:nvPr/>
          </p:nvCxnSpPr>
          <p:spPr bwMode="auto">
            <a:xfrm rot="5400000">
              <a:off x="7455755" y="2461638"/>
              <a:ext cx="266898" cy="222806"/>
            </a:xfrm>
            <a:prstGeom prst="curvedConnector5">
              <a:avLst>
                <a:gd name="adj1" fmla="val 85651"/>
                <a:gd name="adj2" fmla="val 305201"/>
                <a:gd name="adj3" fmla="val 14349"/>
              </a:avLst>
            </a:prstGeom>
            <a:noFill/>
            <a:ln w="9525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직사각형 2"/>
          <p:cNvSpPr/>
          <p:nvPr/>
        </p:nvSpPr>
        <p:spPr>
          <a:xfrm>
            <a:off x="1059041" y="3931842"/>
            <a:ext cx="6737717" cy="216059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프로토콜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HTTP, https, file, ftp, telnet, mailto, news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등 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서버주소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페이지를 가진 컴퓨터의 인터넷 주소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주소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포트 번호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서버가 브라우저로부터 접속을 기다리는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TCP/IP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포트 번호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. </a:t>
            </a:r>
            <a:endParaRPr lang="en-US" altLang="ko-KR" sz="1400" kern="0" dirty="0" smtClean="0">
              <a:solidFill>
                <a:srgbClr val="000000"/>
              </a:solidFill>
              <a:latin typeface="+mn-ea"/>
            </a:endParaRPr>
          </a:p>
          <a:p>
            <a:pPr lvl="4" algn="just"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</a:rPr>
              <a:t>프로토콜마다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다르며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, HTTP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의 경우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80, telnet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은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23</a:t>
            </a:r>
            <a:endParaRPr lang="ko-KR" altLang="en-US" sz="1400" kern="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경로명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서버 내 웹 페이지 파일의 폴더 경로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파일이름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웹 페이지의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파일 이름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214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제목 308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 브라우저와 웹 서버 사이의 </a:t>
            </a:r>
            <a:r>
              <a:rPr lang="ko-KR" altLang="en-US" dirty="0" smtClean="0"/>
              <a:t>통신</a:t>
            </a:r>
            <a:r>
              <a:rPr lang="en-US" altLang="ko-KR" dirty="0" smtClean="0"/>
              <a:t>, HTTP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24126" y="1829465"/>
            <a:ext cx="7133373" cy="3609357"/>
            <a:chOff x="724126" y="1829465"/>
            <a:chExt cx="7133373" cy="360935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0016" y="3283147"/>
              <a:ext cx="1816494" cy="1735866"/>
            </a:xfrm>
            <a:prstGeom prst="rect">
              <a:avLst/>
            </a:prstGeom>
          </p:spPr>
        </p:pic>
        <p:sp>
          <p:nvSpPr>
            <p:cNvPr id="3091" name="자유형 3090"/>
            <p:cNvSpPr/>
            <p:nvPr/>
          </p:nvSpPr>
          <p:spPr>
            <a:xfrm>
              <a:off x="5843029" y="1829465"/>
              <a:ext cx="2014470" cy="3455469"/>
            </a:xfrm>
            <a:custGeom>
              <a:avLst/>
              <a:gdLst>
                <a:gd name="connsiteX0" fmla="*/ 866274 w 2014470"/>
                <a:gd name="connsiteY0" fmla="*/ 28876 h 3455469"/>
                <a:gd name="connsiteX1" fmla="*/ 798897 w 2014470"/>
                <a:gd name="connsiteY1" fmla="*/ 38501 h 3455469"/>
                <a:gd name="connsiteX2" fmla="*/ 644893 w 2014470"/>
                <a:gd name="connsiteY2" fmla="*/ 77002 h 3455469"/>
                <a:gd name="connsiteX3" fmla="*/ 404262 w 2014470"/>
                <a:gd name="connsiteY3" fmla="*/ 86627 h 3455469"/>
                <a:gd name="connsiteX4" fmla="*/ 317634 w 2014470"/>
                <a:gd name="connsiteY4" fmla="*/ 125128 h 3455469"/>
                <a:gd name="connsiteX5" fmla="*/ 259883 w 2014470"/>
                <a:gd name="connsiteY5" fmla="*/ 154004 h 3455469"/>
                <a:gd name="connsiteX6" fmla="*/ 202131 w 2014470"/>
                <a:gd name="connsiteY6" fmla="*/ 211756 h 3455469"/>
                <a:gd name="connsiteX7" fmla="*/ 173255 w 2014470"/>
                <a:gd name="connsiteY7" fmla="*/ 240632 h 3455469"/>
                <a:gd name="connsiteX8" fmla="*/ 144379 w 2014470"/>
                <a:gd name="connsiteY8" fmla="*/ 259882 h 3455469"/>
                <a:gd name="connsiteX9" fmla="*/ 77003 w 2014470"/>
                <a:gd name="connsiteY9" fmla="*/ 346509 h 3455469"/>
                <a:gd name="connsiteX10" fmla="*/ 67377 w 2014470"/>
                <a:gd name="connsiteY10" fmla="*/ 375385 h 3455469"/>
                <a:gd name="connsiteX11" fmla="*/ 57752 w 2014470"/>
                <a:gd name="connsiteY11" fmla="*/ 433137 h 3455469"/>
                <a:gd name="connsiteX12" fmla="*/ 48127 w 2014470"/>
                <a:gd name="connsiteY12" fmla="*/ 481263 h 3455469"/>
                <a:gd name="connsiteX13" fmla="*/ 38502 w 2014470"/>
                <a:gd name="connsiteY13" fmla="*/ 798897 h 3455469"/>
                <a:gd name="connsiteX14" fmla="*/ 19251 w 2014470"/>
                <a:gd name="connsiteY14" fmla="*/ 1097280 h 3455469"/>
                <a:gd name="connsiteX15" fmla="*/ 9626 w 2014470"/>
                <a:gd name="connsiteY15" fmla="*/ 1232034 h 3455469"/>
                <a:gd name="connsiteX16" fmla="*/ 0 w 2014470"/>
                <a:gd name="connsiteY16" fmla="*/ 1328286 h 3455469"/>
                <a:gd name="connsiteX17" fmla="*/ 9626 w 2014470"/>
                <a:gd name="connsiteY17" fmla="*/ 2396690 h 3455469"/>
                <a:gd name="connsiteX18" fmla="*/ 19251 w 2014470"/>
                <a:gd name="connsiteY18" fmla="*/ 2589196 h 3455469"/>
                <a:gd name="connsiteX19" fmla="*/ 28876 w 2014470"/>
                <a:gd name="connsiteY19" fmla="*/ 2704699 h 3455469"/>
                <a:gd name="connsiteX20" fmla="*/ 48127 w 2014470"/>
                <a:gd name="connsiteY20" fmla="*/ 2762450 h 3455469"/>
                <a:gd name="connsiteX21" fmla="*/ 57752 w 2014470"/>
                <a:gd name="connsiteY21" fmla="*/ 2839453 h 3455469"/>
                <a:gd name="connsiteX22" fmla="*/ 77003 w 2014470"/>
                <a:gd name="connsiteY22" fmla="*/ 2897204 h 3455469"/>
                <a:gd name="connsiteX23" fmla="*/ 86628 w 2014470"/>
                <a:gd name="connsiteY23" fmla="*/ 2926080 h 3455469"/>
                <a:gd name="connsiteX24" fmla="*/ 96253 w 2014470"/>
                <a:gd name="connsiteY24" fmla="*/ 2964581 h 3455469"/>
                <a:gd name="connsiteX25" fmla="*/ 115504 w 2014470"/>
                <a:gd name="connsiteY25" fmla="*/ 3022333 h 3455469"/>
                <a:gd name="connsiteX26" fmla="*/ 125129 w 2014470"/>
                <a:gd name="connsiteY26" fmla="*/ 3051208 h 3455469"/>
                <a:gd name="connsiteX27" fmla="*/ 134754 w 2014470"/>
                <a:gd name="connsiteY27" fmla="*/ 3089709 h 3455469"/>
                <a:gd name="connsiteX28" fmla="*/ 211756 w 2014470"/>
                <a:gd name="connsiteY28" fmla="*/ 3176337 h 3455469"/>
                <a:gd name="connsiteX29" fmla="*/ 240632 w 2014470"/>
                <a:gd name="connsiteY29" fmla="*/ 3205213 h 3455469"/>
                <a:gd name="connsiteX30" fmla="*/ 269508 w 2014470"/>
                <a:gd name="connsiteY30" fmla="*/ 3243714 h 3455469"/>
                <a:gd name="connsiteX31" fmla="*/ 298384 w 2014470"/>
                <a:gd name="connsiteY31" fmla="*/ 3253339 h 3455469"/>
                <a:gd name="connsiteX32" fmla="*/ 385011 w 2014470"/>
                <a:gd name="connsiteY32" fmla="*/ 3320716 h 3455469"/>
                <a:gd name="connsiteX33" fmla="*/ 413887 w 2014470"/>
                <a:gd name="connsiteY33" fmla="*/ 3349592 h 3455469"/>
                <a:gd name="connsiteX34" fmla="*/ 452388 w 2014470"/>
                <a:gd name="connsiteY34" fmla="*/ 3359217 h 3455469"/>
                <a:gd name="connsiteX35" fmla="*/ 481264 w 2014470"/>
                <a:gd name="connsiteY35" fmla="*/ 3368842 h 3455469"/>
                <a:gd name="connsiteX36" fmla="*/ 519765 w 2014470"/>
                <a:gd name="connsiteY36" fmla="*/ 3378467 h 3455469"/>
                <a:gd name="connsiteX37" fmla="*/ 587142 w 2014470"/>
                <a:gd name="connsiteY37" fmla="*/ 3407343 h 3455469"/>
                <a:gd name="connsiteX38" fmla="*/ 635268 w 2014470"/>
                <a:gd name="connsiteY38" fmla="*/ 3416968 h 3455469"/>
                <a:gd name="connsiteX39" fmla="*/ 673769 w 2014470"/>
                <a:gd name="connsiteY39" fmla="*/ 3426594 h 3455469"/>
                <a:gd name="connsiteX40" fmla="*/ 885525 w 2014470"/>
                <a:gd name="connsiteY40" fmla="*/ 3445844 h 3455469"/>
                <a:gd name="connsiteX41" fmla="*/ 962527 w 2014470"/>
                <a:gd name="connsiteY41" fmla="*/ 3455469 h 3455469"/>
                <a:gd name="connsiteX42" fmla="*/ 1270535 w 2014470"/>
                <a:gd name="connsiteY42" fmla="*/ 3445844 h 3455469"/>
                <a:gd name="connsiteX43" fmla="*/ 1309036 w 2014470"/>
                <a:gd name="connsiteY43" fmla="*/ 3426594 h 3455469"/>
                <a:gd name="connsiteX44" fmla="*/ 1366788 w 2014470"/>
                <a:gd name="connsiteY44" fmla="*/ 3407343 h 3455469"/>
                <a:gd name="connsiteX45" fmla="*/ 1395664 w 2014470"/>
                <a:gd name="connsiteY45" fmla="*/ 3388093 h 3455469"/>
                <a:gd name="connsiteX46" fmla="*/ 1424539 w 2014470"/>
                <a:gd name="connsiteY46" fmla="*/ 3359217 h 3455469"/>
                <a:gd name="connsiteX47" fmla="*/ 1453415 w 2014470"/>
                <a:gd name="connsiteY47" fmla="*/ 3349592 h 3455469"/>
                <a:gd name="connsiteX48" fmla="*/ 1540043 w 2014470"/>
                <a:gd name="connsiteY48" fmla="*/ 3301465 h 3455469"/>
                <a:gd name="connsiteX49" fmla="*/ 1568918 w 2014470"/>
                <a:gd name="connsiteY49" fmla="*/ 3282215 h 3455469"/>
                <a:gd name="connsiteX50" fmla="*/ 1597794 w 2014470"/>
                <a:gd name="connsiteY50" fmla="*/ 3272589 h 3455469"/>
                <a:gd name="connsiteX51" fmla="*/ 1684422 w 2014470"/>
                <a:gd name="connsiteY51" fmla="*/ 3205213 h 3455469"/>
                <a:gd name="connsiteX52" fmla="*/ 1732548 w 2014470"/>
                <a:gd name="connsiteY52" fmla="*/ 3118585 h 3455469"/>
                <a:gd name="connsiteX53" fmla="*/ 1751798 w 2014470"/>
                <a:gd name="connsiteY53" fmla="*/ 3089709 h 3455469"/>
                <a:gd name="connsiteX54" fmla="*/ 1771049 w 2014470"/>
                <a:gd name="connsiteY54" fmla="*/ 3060834 h 3455469"/>
                <a:gd name="connsiteX55" fmla="*/ 1809550 w 2014470"/>
                <a:gd name="connsiteY55" fmla="*/ 2974206 h 3455469"/>
                <a:gd name="connsiteX56" fmla="*/ 1819175 w 2014470"/>
                <a:gd name="connsiteY56" fmla="*/ 2945330 h 3455469"/>
                <a:gd name="connsiteX57" fmla="*/ 1838426 w 2014470"/>
                <a:gd name="connsiteY57" fmla="*/ 2916455 h 3455469"/>
                <a:gd name="connsiteX58" fmla="*/ 1848051 w 2014470"/>
                <a:gd name="connsiteY58" fmla="*/ 2829827 h 3455469"/>
                <a:gd name="connsiteX59" fmla="*/ 1867302 w 2014470"/>
                <a:gd name="connsiteY59" fmla="*/ 2762450 h 3455469"/>
                <a:gd name="connsiteX60" fmla="*/ 1886552 w 2014470"/>
                <a:gd name="connsiteY60" fmla="*/ 2675823 h 3455469"/>
                <a:gd name="connsiteX61" fmla="*/ 1896177 w 2014470"/>
                <a:gd name="connsiteY61" fmla="*/ 2646947 h 3455469"/>
                <a:gd name="connsiteX62" fmla="*/ 1905803 w 2014470"/>
                <a:gd name="connsiteY62" fmla="*/ 2569945 h 3455469"/>
                <a:gd name="connsiteX63" fmla="*/ 1925053 w 2014470"/>
                <a:gd name="connsiteY63" fmla="*/ 2512194 h 3455469"/>
                <a:gd name="connsiteX64" fmla="*/ 1934678 w 2014470"/>
                <a:gd name="connsiteY64" fmla="*/ 2415941 h 3455469"/>
                <a:gd name="connsiteX65" fmla="*/ 1953929 w 2014470"/>
                <a:gd name="connsiteY65" fmla="*/ 2338939 h 3455469"/>
                <a:gd name="connsiteX66" fmla="*/ 1963554 w 2014470"/>
                <a:gd name="connsiteY66" fmla="*/ 2242686 h 3455469"/>
                <a:gd name="connsiteX67" fmla="*/ 1973179 w 2014470"/>
                <a:gd name="connsiteY67" fmla="*/ 2213810 h 3455469"/>
                <a:gd name="connsiteX68" fmla="*/ 1982805 w 2014470"/>
                <a:gd name="connsiteY68" fmla="*/ 2069432 h 3455469"/>
                <a:gd name="connsiteX69" fmla="*/ 1992430 w 2014470"/>
                <a:gd name="connsiteY69" fmla="*/ 2040556 h 3455469"/>
                <a:gd name="connsiteX70" fmla="*/ 2011680 w 2014470"/>
                <a:gd name="connsiteY70" fmla="*/ 1944303 h 3455469"/>
                <a:gd name="connsiteX71" fmla="*/ 1982805 w 2014470"/>
                <a:gd name="connsiteY71" fmla="*/ 1540042 h 3455469"/>
                <a:gd name="connsiteX72" fmla="*/ 1963554 w 2014470"/>
                <a:gd name="connsiteY72" fmla="*/ 1463040 h 3455469"/>
                <a:gd name="connsiteX73" fmla="*/ 1944304 w 2014470"/>
                <a:gd name="connsiteY73" fmla="*/ 1434164 h 3455469"/>
                <a:gd name="connsiteX74" fmla="*/ 1925053 w 2014470"/>
                <a:gd name="connsiteY74" fmla="*/ 1309036 h 3455469"/>
                <a:gd name="connsiteX75" fmla="*/ 1915428 w 2014470"/>
                <a:gd name="connsiteY75" fmla="*/ 1280160 h 3455469"/>
                <a:gd name="connsiteX76" fmla="*/ 1905803 w 2014470"/>
                <a:gd name="connsiteY76" fmla="*/ 1232034 h 3455469"/>
                <a:gd name="connsiteX77" fmla="*/ 1896177 w 2014470"/>
                <a:gd name="connsiteY77" fmla="*/ 1126156 h 3455469"/>
                <a:gd name="connsiteX78" fmla="*/ 1886552 w 2014470"/>
                <a:gd name="connsiteY78" fmla="*/ 1097280 h 3455469"/>
                <a:gd name="connsiteX79" fmla="*/ 1876927 w 2014470"/>
                <a:gd name="connsiteY79" fmla="*/ 1020278 h 3455469"/>
                <a:gd name="connsiteX80" fmla="*/ 1867302 w 2014470"/>
                <a:gd name="connsiteY80" fmla="*/ 952901 h 3455469"/>
                <a:gd name="connsiteX81" fmla="*/ 1848051 w 2014470"/>
                <a:gd name="connsiteY81" fmla="*/ 885524 h 3455469"/>
                <a:gd name="connsiteX82" fmla="*/ 1838426 w 2014470"/>
                <a:gd name="connsiteY82" fmla="*/ 827773 h 3455469"/>
                <a:gd name="connsiteX83" fmla="*/ 1819175 w 2014470"/>
                <a:gd name="connsiteY83" fmla="*/ 789272 h 3455469"/>
                <a:gd name="connsiteX84" fmla="*/ 1790299 w 2014470"/>
                <a:gd name="connsiteY84" fmla="*/ 731520 h 3455469"/>
                <a:gd name="connsiteX85" fmla="*/ 1771049 w 2014470"/>
                <a:gd name="connsiteY85" fmla="*/ 644893 h 3455469"/>
                <a:gd name="connsiteX86" fmla="*/ 1761424 w 2014470"/>
                <a:gd name="connsiteY86" fmla="*/ 616017 h 3455469"/>
                <a:gd name="connsiteX87" fmla="*/ 1742173 w 2014470"/>
                <a:gd name="connsiteY87" fmla="*/ 587141 h 3455469"/>
                <a:gd name="connsiteX88" fmla="*/ 1713297 w 2014470"/>
                <a:gd name="connsiteY88" fmla="*/ 529389 h 3455469"/>
                <a:gd name="connsiteX89" fmla="*/ 1684422 w 2014470"/>
                <a:gd name="connsiteY89" fmla="*/ 471638 h 3455469"/>
                <a:gd name="connsiteX90" fmla="*/ 1674796 w 2014470"/>
                <a:gd name="connsiteY90" fmla="*/ 423512 h 3455469"/>
                <a:gd name="connsiteX91" fmla="*/ 1645920 w 2014470"/>
                <a:gd name="connsiteY91" fmla="*/ 336884 h 3455469"/>
                <a:gd name="connsiteX92" fmla="*/ 1626670 w 2014470"/>
                <a:gd name="connsiteY92" fmla="*/ 308008 h 3455469"/>
                <a:gd name="connsiteX93" fmla="*/ 1607419 w 2014470"/>
                <a:gd name="connsiteY93" fmla="*/ 250257 h 3455469"/>
                <a:gd name="connsiteX94" fmla="*/ 1578544 w 2014470"/>
                <a:gd name="connsiteY94" fmla="*/ 221381 h 3455469"/>
                <a:gd name="connsiteX95" fmla="*/ 1491916 w 2014470"/>
                <a:gd name="connsiteY95" fmla="*/ 125128 h 3455469"/>
                <a:gd name="connsiteX96" fmla="*/ 1424539 w 2014470"/>
                <a:gd name="connsiteY96" fmla="*/ 86627 h 3455469"/>
                <a:gd name="connsiteX97" fmla="*/ 1386038 w 2014470"/>
                <a:gd name="connsiteY97" fmla="*/ 67377 h 3455469"/>
                <a:gd name="connsiteX98" fmla="*/ 1357163 w 2014470"/>
                <a:gd name="connsiteY98" fmla="*/ 48126 h 3455469"/>
                <a:gd name="connsiteX99" fmla="*/ 1241659 w 2014470"/>
                <a:gd name="connsiteY99" fmla="*/ 19250 h 3455469"/>
                <a:gd name="connsiteX100" fmla="*/ 1212784 w 2014470"/>
                <a:gd name="connsiteY100" fmla="*/ 9625 h 3455469"/>
                <a:gd name="connsiteX101" fmla="*/ 1087655 w 2014470"/>
                <a:gd name="connsiteY101" fmla="*/ 0 h 3455469"/>
                <a:gd name="connsiteX102" fmla="*/ 875899 w 2014470"/>
                <a:gd name="connsiteY102" fmla="*/ 9625 h 3455469"/>
                <a:gd name="connsiteX103" fmla="*/ 866274 w 2014470"/>
                <a:gd name="connsiteY103" fmla="*/ 28876 h 345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014470" h="3455469">
                  <a:moveTo>
                    <a:pt x="866274" y="28876"/>
                  </a:moveTo>
                  <a:cubicBezTo>
                    <a:pt x="853440" y="33689"/>
                    <a:pt x="821003" y="33400"/>
                    <a:pt x="798897" y="38501"/>
                  </a:cubicBezTo>
                  <a:cubicBezTo>
                    <a:pt x="722776" y="56067"/>
                    <a:pt x="740612" y="73173"/>
                    <a:pt x="644893" y="77002"/>
                  </a:cubicBezTo>
                  <a:lnTo>
                    <a:pt x="404262" y="86627"/>
                  </a:lnTo>
                  <a:cubicBezTo>
                    <a:pt x="255274" y="136290"/>
                    <a:pt x="409150" y="79370"/>
                    <a:pt x="317634" y="125128"/>
                  </a:cubicBezTo>
                  <a:cubicBezTo>
                    <a:pt x="279411" y="144239"/>
                    <a:pt x="295345" y="122482"/>
                    <a:pt x="259883" y="154004"/>
                  </a:cubicBezTo>
                  <a:cubicBezTo>
                    <a:pt x="239535" y="172091"/>
                    <a:pt x="221382" y="192505"/>
                    <a:pt x="202131" y="211756"/>
                  </a:cubicBezTo>
                  <a:cubicBezTo>
                    <a:pt x="192506" y="221381"/>
                    <a:pt x="184581" y="233081"/>
                    <a:pt x="173255" y="240632"/>
                  </a:cubicBezTo>
                  <a:cubicBezTo>
                    <a:pt x="163630" y="247049"/>
                    <a:pt x="153266" y="252476"/>
                    <a:pt x="144379" y="259882"/>
                  </a:cubicBezTo>
                  <a:cubicBezTo>
                    <a:pt x="110456" y="288152"/>
                    <a:pt x="103830" y="306270"/>
                    <a:pt x="77003" y="346509"/>
                  </a:cubicBezTo>
                  <a:cubicBezTo>
                    <a:pt x="71375" y="354951"/>
                    <a:pt x="70586" y="365760"/>
                    <a:pt x="67377" y="375385"/>
                  </a:cubicBezTo>
                  <a:cubicBezTo>
                    <a:pt x="64169" y="394636"/>
                    <a:pt x="61243" y="413936"/>
                    <a:pt x="57752" y="433137"/>
                  </a:cubicBezTo>
                  <a:cubicBezTo>
                    <a:pt x="54826" y="449233"/>
                    <a:pt x="48987" y="464926"/>
                    <a:pt x="48127" y="481263"/>
                  </a:cubicBezTo>
                  <a:cubicBezTo>
                    <a:pt x="42560" y="587043"/>
                    <a:pt x="42031" y="693029"/>
                    <a:pt x="38502" y="798897"/>
                  </a:cubicBezTo>
                  <a:cubicBezTo>
                    <a:pt x="29554" y="1067327"/>
                    <a:pt x="49722" y="975393"/>
                    <a:pt x="19251" y="1097280"/>
                  </a:cubicBezTo>
                  <a:cubicBezTo>
                    <a:pt x="16043" y="1142198"/>
                    <a:pt x="13366" y="1187157"/>
                    <a:pt x="9626" y="1232034"/>
                  </a:cubicBezTo>
                  <a:cubicBezTo>
                    <a:pt x="6948" y="1264167"/>
                    <a:pt x="0" y="1296042"/>
                    <a:pt x="0" y="1328286"/>
                  </a:cubicBezTo>
                  <a:cubicBezTo>
                    <a:pt x="0" y="1684435"/>
                    <a:pt x="4189" y="2040582"/>
                    <a:pt x="9626" y="2396690"/>
                  </a:cubicBezTo>
                  <a:cubicBezTo>
                    <a:pt x="10607" y="2460931"/>
                    <a:pt x="15243" y="2525072"/>
                    <a:pt x="19251" y="2589196"/>
                  </a:cubicBezTo>
                  <a:cubicBezTo>
                    <a:pt x="21661" y="2627755"/>
                    <a:pt x="22524" y="2666590"/>
                    <a:pt x="28876" y="2704699"/>
                  </a:cubicBezTo>
                  <a:cubicBezTo>
                    <a:pt x="32212" y="2724715"/>
                    <a:pt x="48127" y="2762450"/>
                    <a:pt x="48127" y="2762450"/>
                  </a:cubicBezTo>
                  <a:cubicBezTo>
                    <a:pt x="51335" y="2788118"/>
                    <a:pt x="52332" y="2814160"/>
                    <a:pt x="57752" y="2839453"/>
                  </a:cubicBezTo>
                  <a:cubicBezTo>
                    <a:pt x="62004" y="2859294"/>
                    <a:pt x="70586" y="2877954"/>
                    <a:pt x="77003" y="2897204"/>
                  </a:cubicBezTo>
                  <a:lnTo>
                    <a:pt x="86628" y="2926080"/>
                  </a:lnTo>
                  <a:cubicBezTo>
                    <a:pt x="90811" y="2938630"/>
                    <a:pt x="92452" y="2951910"/>
                    <a:pt x="96253" y="2964581"/>
                  </a:cubicBezTo>
                  <a:cubicBezTo>
                    <a:pt x="102084" y="2984017"/>
                    <a:pt x="109087" y="3003082"/>
                    <a:pt x="115504" y="3022333"/>
                  </a:cubicBezTo>
                  <a:lnTo>
                    <a:pt x="125129" y="3051208"/>
                  </a:lnTo>
                  <a:cubicBezTo>
                    <a:pt x="129312" y="3063758"/>
                    <a:pt x="129543" y="3077550"/>
                    <a:pt x="134754" y="3089709"/>
                  </a:cubicBezTo>
                  <a:cubicBezTo>
                    <a:pt x="147635" y="3119765"/>
                    <a:pt x="196355" y="3160935"/>
                    <a:pt x="211756" y="3176337"/>
                  </a:cubicBezTo>
                  <a:lnTo>
                    <a:pt x="240632" y="3205213"/>
                  </a:lnTo>
                  <a:cubicBezTo>
                    <a:pt x="251976" y="3216557"/>
                    <a:pt x="257184" y="3233444"/>
                    <a:pt x="269508" y="3243714"/>
                  </a:cubicBezTo>
                  <a:cubicBezTo>
                    <a:pt x="277302" y="3250209"/>
                    <a:pt x="288759" y="3250131"/>
                    <a:pt x="298384" y="3253339"/>
                  </a:cubicBezTo>
                  <a:cubicBezTo>
                    <a:pt x="363309" y="3318264"/>
                    <a:pt x="330308" y="3302480"/>
                    <a:pt x="385011" y="3320716"/>
                  </a:cubicBezTo>
                  <a:cubicBezTo>
                    <a:pt x="394636" y="3330341"/>
                    <a:pt x="402068" y="3342838"/>
                    <a:pt x="413887" y="3349592"/>
                  </a:cubicBezTo>
                  <a:cubicBezTo>
                    <a:pt x="425373" y="3356155"/>
                    <a:pt x="439668" y="3355583"/>
                    <a:pt x="452388" y="3359217"/>
                  </a:cubicBezTo>
                  <a:cubicBezTo>
                    <a:pt x="462144" y="3362004"/>
                    <a:pt x="471508" y="3366055"/>
                    <a:pt x="481264" y="3368842"/>
                  </a:cubicBezTo>
                  <a:cubicBezTo>
                    <a:pt x="493984" y="3372476"/>
                    <a:pt x="507045" y="3374833"/>
                    <a:pt x="519765" y="3378467"/>
                  </a:cubicBezTo>
                  <a:cubicBezTo>
                    <a:pt x="637511" y="3412110"/>
                    <a:pt x="433130" y="3356007"/>
                    <a:pt x="587142" y="3407343"/>
                  </a:cubicBezTo>
                  <a:cubicBezTo>
                    <a:pt x="602662" y="3412516"/>
                    <a:pt x="619298" y="3413419"/>
                    <a:pt x="635268" y="3416968"/>
                  </a:cubicBezTo>
                  <a:cubicBezTo>
                    <a:pt x="648182" y="3419838"/>
                    <a:pt x="660673" y="3424723"/>
                    <a:pt x="673769" y="3426594"/>
                  </a:cubicBezTo>
                  <a:cubicBezTo>
                    <a:pt x="721677" y="3433438"/>
                    <a:pt x="841876" y="3441479"/>
                    <a:pt x="885525" y="3445844"/>
                  </a:cubicBezTo>
                  <a:cubicBezTo>
                    <a:pt x="911264" y="3448418"/>
                    <a:pt x="936860" y="3452261"/>
                    <a:pt x="962527" y="3455469"/>
                  </a:cubicBezTo>
                  <a:cubicBezTo>
                    <a:pt x="1065196" y="3452261"/>
                    <a:pt x="1168170" y="3454374"/>
                    <a:pt x="1270535" y="3445844"/>
                  </a:cubicBezTo>
                  <a:cubicBezTo>
                    <a:pt x="1284834" y="3444652"/>
                    <a:pt x="1295714" y="3431923"/>
                    <a:pt x="1309036" y="3426594"/>
                  </a:cubicBezTo>
                  <a:cubicBezTo>
                    <a:pt x="1327877" y="3419058"/>
                    <a:pt x="1366788" y="3407343"/>
                    <a:pt x="1366788" y="3407343"/>
                  </a:cubicBezTo>
                  <a:cubicBezTo>
                    <a:pt x="1376413" y="3400926"/>
                    <a:pt x="1386777" y="3395499"/>
                    <a:pt x="1395664" y="3388093"/>
                  </a:cubicBezTo>
                  <a:cubicBezTo>
                    <a:pt x="1406121" y="3379379"/>
                    <a:pt x="1413213" y="3366768"/>
                    <a:pt x="1424539" y="3359217"/>
                  </a:cubicBezTo>
                  <a:cubicBezTo>
                    <a:pt x="1432981" y="3353589"/>
                    <a:pt x="1443790" y="3352800"/>
                    <a:pt x="1453415" y="3349592"/>
                  </a:cubicBezTo>
                  <a:cubicBezTo>
                    <a:pt x="1519609" y="3305462"/>
                    <a:pt x="1489218" y="3318406"/>
                    <a:pt x="1540043" y="3301465"/>
                  </a:cubicBezTo>
                  <a:cubicBezTo>
                    <a:pt x="1549668" y="3295048"/>
                    <a:pt x="1558571" y="3287388"/>
                    <a:pt x="1568918" y="3282215"/>
                  </a:cubicBezTo>
                  <a:cubicBezTo>
                    <a:pt x="1577993" y="3277677"/>
                    <a:pt x="1589785" y="3278818"/>
                    <a:pt x="1597794" y="3272589"/>
                  </a:cubicBezTo>
                  <a:cubicBezTo>
                    <a:pt x="1695181" y="3196844"/>
                    <a:pt x="1617621" y="3227479"/>
                    <a:pt x="1684422" y="3205213"/>
                  </a:cubicBezTo>
                  <a:cubicBezTo>
                    <a:pt x="1701363" y="3154387"/>
                    <a:pt x="1688419" y="3184780"/>
                    <a:pt x="1732548" y="3118585"/>
                  </a:cubicBezTo>
                  <a:lnTo>
                    <a:pt x="1751798" y="3089709"/>
                  </a:lnTo>
                  <a:lnTo>
                    <a:pt x="1771049" y="3060834"/>
                  </a:lnTo>
                  <a:cubicBezTo>
                    <a:pt x="1793957" y="2992107"/>
                    <a:pt x="1779043" y="3019966"/>
                    <a:pt x="1809550" y="2974206"/>
                  </a:cubicBezTo>
                  <a:cubicBezTo>
                    <a:pt x="1812758" y="2964581"/>
                    <a:pt x="1814638" y="2954405"/>
                    <a:pt x="1819175" y="2945330"/>
                  </a:cubicBezTo>
                  <a:cubicBezTo>
                    <a:pt x="1824348" y="2934983"/>
                    <a:pt x="1835620" y="2927678"/>
                    <a:pt x="1838426" y="2916455"/>
                  </a:cubicBezTo>
                  <a:cubicBezTo>
                    <a:pt x="1845473" y="2888269"/>
                    <a:pt x="1843633" y="2858543"/>
                    <a:pt x="1848051" y="2829827"/>
                  </a:cubicBezTo>
                  <a:cubicBezTo>
                    <a:pt x="1853067" y="2797221"/>
                    <a:pt x="1858915" y="2791805"/>
                    <a:pt x="1867302" y="2762450"/>
                  </a:cubicBezTo>
                  <a:cubicBezTo>
                    <a:pt x="1887056" y="2693312"/>
                    <a:pt x="1866713" y="2755181"/>
                    <a:pt x="1886552" y="2675823"/>
                  </a:cubicBezTo>
                  <a:cubicBezTo>
                    <a:pt x="1889013" y="2665980"/>
                    <a:pt x="1892969" y="2656572"/>
                    <a:pt x="1896177" y="2646947"/>
                  </a:cubicBezTo>
                  <a:cubicBezTo>
                    <a:pt x="1899386" y="2621280"/>
                    <a:pt x="1900383" y="2595238"/>
                    <a:pt x="1905803" y="2569945"/>
                  </a:cubicBezTo>
                  <a:cubicBezTo>
                    <a:pt x="1910055" y="2550104"/>
                    <a:pt x="1925053" y="2512194"/>
                    <a:pt x="1925053" y="2512194"/>
                  </a:cubicBezTo>
                  <a:cubicBezTo>
                    <a:pt x="1928261" y="2480110"/>
                    <a:pt x="1929377" y="2447747"/>
                    <a:pt x="1934678" y="2415941"/>
                  </a:cubicBezTo>
                  <a:cubicBezTo>
                    <a:pt x="1939028" y="2389844"/>
                    <a:pt x="1953929" y="2338939"/>
                    <a:pt x="1953929" y="2338939"/>
                  </a:cubicBezTo>
                  <a:cubicBezTo>
                    <a:pt x="1957137" y="2306855"/>
                    <a:pt x="1958651" y="2274555"/>
                    <a:pt x="1963554" y="2242686"/>
                  </a:cubicBezTo>
                  <a:cubicBezTo>
                    <a:pt x="1965097" y="2232658"/>
                    <a:pt x="1972059" y="2223894"/>
                    <a:pt x="1973179" y="2213810"/>
                  </a:cubicBezTo>
                  <a:cubicBezTo>
                    <a:pt x="1978506" y="2165872"/>
                    <a:pt x="1977478" y="2117370"/>
                    <a:pt x="1982805" y="2069432"/>
                  </a:cubicBezTo>
                  <a:cubicBezTo>
                    <a:pt x="1983925" y="2059348"/>
                    <a:pt x="1990149" y="2050442"/>
                    <a:pt x="1992430" y="2040556"/>
                  </a:cubicBezTo>
                  <a:cubicBezTo>
                    <a:pt x="1999787" y="2008674"/>
                    <a:pt x="2011680" y="1944303"/>
                    <a:pt x="2011680" y="1944303"/>
                  </a:cubicBezTo>
                  <a:cubicBezTo>
                    <a:pt x="2001492" y="1577510"/>
                    <a:pt x="2038593" y="1707412"/>
                    <a:pt x="1982805" y="1540042"/>
                  </a:cubicBezTo>
                  <a:cubicBezTo>
                    <a:pt x="1971825" y="1507102"/>
                    <a:pt x="1977958" y="1491848"/>
                    <a:pt x="1963554" y="1463040"/>
                  </a:cubicBezTo>
                  <a:cubicBezTo>
                    <a:pt x="1958381" y="1452693"/>
                    <a:pt x="1950721" y="1443789"/>
                    <a:pt x="1944304" y="1434164"/>
                  </a:cubicBezTo>
                  <a:cubicBezTo>
                    <a:pt x="1920061" y="1337200"/>
                    <a:pt x="1952764" y="1475306"/>
                    <a:pt x="1925053" y="1309036"/>
                  </a:cubicBezTo>
                  <a:cubicBezTo>
                    <a:pt x="1923385" y="1299028"/>
                    <a:pt x="1917889" y="1290003"/>
                    <a:pt x="1915428" y="1280160"/>
                  </a:cubicBezTo>
                  <a:cubicBezTo>
                    <a:pt x="1911460" y="1264289"/>
                    <a:pt x="1909011" y="1248076"/>
                    <a:pt x="1905803" y="1232034"/>
                  </a:cubicBezTo>
                  <a:cubicBezTo>
                    <a:pt x="1902594" y="1196741"/>
                    <a:pt x="1901189" y="1161238"/>
                    <a:pt x="1896177" y="1126156"/>
                  </a:cubicBezTo>
                  <a:cubicBezTo>
                    <a:pt x="1894742" y="1116112"/>
                    <a:pt x="1888367" y="1107262"/>
                    <a:pt x="1886552" y="1097280"/>
                  </a:cubicBezTo>
                  <a:cubicBezTo>
                    <a:pt x="1881925" y="1071830"/>
                    <a:pt x="1880346" y="1045918"/>
                    <a:pt x="1876927" y="1020278"/>
                  </a:cubicBezTo>
                  <a:cubicBezTo>
                    <a:pt x="1873929" y="997790"/>
                    <a:pt x="1871360" y="975222"/>
                    <a:pt x="1867302" y="952901"/>
                  </a:cubicBezTo>
                  <a:cubicBezTo>
                    <a:pt x="1846340" y="837614"/>
                    <a:pt x="1868666" y="978293"/>
                    <a:pt x="1848051" y="885524"/>
                  </a:cubicBezTo>
                  <a:cubicBezTo>
                    <a:pt x="1843818" y="866473"/>
                    <a:pt x="1844034" y="846466"/>
                    <a:pt x="1838426" y="827773"/>
                  </a:cubicBezTo>
                  <a:cubicBezTo>
                    <a:pt x="1834303" y="814030"/>
                    <a:pt x="1824827" y="802460"/>
                    <a:pt x="1819175" y="789272"/>
                  </a:cubicBezTo>
                  <a:cubicBezTo>
                    <a:pt x="1795264" y="733479"/>
                    <a:pt x="1827296" y="787015"/>
                    <a:pt x="1790299" y="731520"/>
                  </a:cubicBezTo>
                  <a:cubicBezTo>
                    <a:pt x="1783683" y="698439"/>
                    <a:pt x="1780111" y="676610"/>
                    <a:pt x="1771049" y="644893"/>
                  </a:cubicBezTo>
                  <a:cubicBezTo>
                    <a:pt x="1768262" y="635137"/>
                    <a:pt x="1765961" y="625092"/>
                    <a:pt x="1761424" y="616017"/>
                  </a:cubicBezTo>
                  <a:cubicBezTo>
                    <a:pt x="1756251" y="605670"/>
                    <a:pt x="1748590" y="596766"/>
                    <a:pt x="1742173" y="587141"/>
                  </a:cubicBezTo>
                  <a:cubicBezTo>
                    <a:pt x="1717982" y="514564"/>
                    <a:pt x="1750614" y="604021"/>
                    <a:pt x="1713297" y="529389"/>
                  </a:cubicBezTo>
                  <a:cubicBezTo>
                    <a:pt x="1673442" y="449680"/>
                    <a:pt x="1739597" y="554403"/>
                    <a:pt x="1684422" y="471638"/>
                  </a:cubicBezTo>
                  <a:cubicBezTo>
                    <a:pt x="1681213" y="455596"/>
                    <a:pt x="1679101" y="439295"/>
                    <a:pt x="1674796" y="423512"/>
                  </a:cubicBezTo>
                  <a:cubicBezTo>
                    <a:pt x="1674786" y="423474"/>
                    <a:pt x="1650739" y="351341"/>
                    <a:pt x="1645920" y="336884"/>
                  </a:cubicBezTo>
                  <a:cubicBezTo>
                    <a:pt x="1642262" y="325910"/>
                    <a:pt x="1631368" y="318579"/>
                    <a:pt x="1626670" y="308008"/>
                  </a:cubicBezTo>
                  <a:cubicBezTo>
                    <a:pt x="1618429" y="289465"/>
                    <a:pt x="1621767" y="264606"/>
                    <a:pt x="1607419" y="250257"/>
                  </a:cubicBezTo>
                  <a:cubicBezTo>
                    <a:pt x="1597794" y="240632"/>
                    <a:pt x="1587258" y="231838"/>
                    <a:pt x="1578544" y="221381"/>
                  </a:cubicBezTo>
                  <a:cubicBezTo>
                    <a:pt x="1545533" y="181767"/>
                    <a:pt x="1556880" y="157609"/>
                    <a:pt x="1491916" y="125128"/>
                  </a:cubicBezTo>
                  <a:cubicBezTo>
                    <a:pt x="1375571" y="66957"/>
                    <a:pt x="1519772" y="141046"/>
                    <a:pt x="1424539" y="86627"/>
                  </a:cubicBezTo>
                  <a:cubicBezTo>
                    <a:pt x="1412081" y="79508"/>
                    <a:pt x="1398496" y="74496"/>
                    <a:pt x="1386038" y="67377"/>
                  </a:cubicBezTo>
                  <a:cubicBezTo>
                    <a:pt x="1375994" y="61638"/>
                    <a:pt x="1367734" y="52824"/>
                    <a:pt x="1357163" y="48126"/>
                  </a:cubicBezTo>
                  <a:cubicBezTo>
                    <a:pt x="1298822" y="22196"/>
                    <a:pt x="1302187" y="32701"/>
                    <a:pt x="1241659" y="19250"/>
                  </a:cubicBezTo>
                  <a:cubicBezTo>
                    <a:pt x="1231755" y="17049"/>
                    <a:pt x="1222851" y="10883"/>
                    <a:pt x="1212784" y="9625"/>
                  </a:cubicBezTo>
                  <a:cubicBezTo>
                    <a:pt x="1171274" y="4436"/>
                    <a:pt x="1129365" y="3208"/>
                    <a:pt x="1087655" y="0"/>
                  </a:cubicBezTo>
                  <a:cubicBezTo>
                    <a:pt x="1017070" y="3208"/>
                    <a:pt x="946332" y="3990"/>
                    <a:pt x="875899" y="9625"/>
                  </a:cubicBezTo>
                  <a:cubicBezTo>
                    <a:pt x="843980" y="12178"/>
                    <a:pt x="879108" y="24063"/>
                    <a:pt x="866274" y="288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 descr="C:\Users\com\AppData\Local\Microsoft\Windows\Temporary Internet Files\Content.IE5\U5C8W4ON\Adium[1]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281" y="2001418"/>
              <a:ext cx="1204869" cy="1204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724126" y="2966173"/>
              <a:ext cx="2366580" cy="289441"/>
            </a:xfrm>
            <a:prstGeom prst="wedgeRoundRectCallout">
              <a:avLst>
                <a:gd name="adj1" fmla="val -17579"/>
                <a:gd name="adj2" fmla="val 5252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/>
                <a:t>http://www.oracle.com/index.html</a:t>
              </a:r>
              <a:endParaRPr lang="ko-KR" altLang="en-US" sz="1100" dirty="0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767684" y="3250690"/>
              <a:ext cx="73860" cy="259943"/>
            </a:xfrm>
            <a:custGeom>
              <a:avLst/>
              <a:gdLst>
                <a:gd name="connsiteX0" fmla="*/ 6483 w 73860"/>
                <a:gd name="connsiteY0" fmla="*/ 0 h 259943"/>
                <a:gd name="connsiteX1" fmla="*/ 6483 w 73860"/>
                <a:gd name="connsiteY1" fmla="*/ 259882 h 259943"/>
                <a:gd name="connsiteX2" fmla="*/ 73860 w 73860"/>
                <a:gd name="connsiteY2" fmla="*/ 19250 h 259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60" h="259943">
                  <a:moveTo>
                    <a:pt x="6483" y="0"/>
                  </a:moveTo>
                  <a:cubicBezTo>
                    <a:pt x="868" y="128337"/>
                    <a:pt x="-4747" y="256674"/>
                    <a:pt x="6483" y="259882"/>
                  </a:cubicBezTo>
                  <a:cubicBezTo>
                    <a:pt x="17713" y="263090"/>
                    <a:pt x="45786" y="141170"/>
                    <a:pt x="73860" y="1925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자기 디스크 11"/>
            <p:cNvSpPr/>
            <p:nvPr/>
          </p:nvSpPr>
          <p:spPr>
            <a:xfrm>
              <a:off x="6034208" y="2001418"/>
              <a:ext cx="1377164" cy="876445"/>
            </a:xfrm>
            <a:prstGeom prst="flowChartMagneticDisk">
              <a:avLst/>
            </a:prstGeom>
            <a:noFill/>
            <a:ln w="127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AutoShape 52"/>
            <p:cNvSpPr>
              <a:spLocks noChangeArrowheads="1"/>
            </p:cNvSpPr>
            <p:nvPr/>
          </p:nvSpPr>
          <p:spPr bwMode="auto">
            <a:xfrm>
              <a:off x="6109553" y="2191212"/>
              <a:ext cx="1218177" cy="628525"/>
            </a:xfrm>
            <a:prstGeom prst="flowChartMultidocument">
              <a:avLst/>
            </a:prstGeom>
            <a:no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altLang="ko-KR" sz="1200" dirty="0" smtClean="0">
                  <a:latin typeface="+mj-lt"/>
                </a:rPr>
                <a:t>HTML </a:t>
              </a:r>
              <a:r>
                <a:rPr lang="ko-KR" altLang="en-US" sz="1200" dirty="0" smtClean="0">
                  <a:latin typeface="+mj-lt"/>
                </a:rPr>
                <a:t> 페이지</a:t>
              </a:r>
              <a:r>
                <a:rPr lang="en-US" altLang="ko-KR" sz="1200" dirty="0" smtClean="0">
                  <a:latin typeface="+mj-lt"/>
                </a:rPr>
                <a:t>, </a:t>
              </a:r>
            </a:p>
            <a:p>
              <a:pPr algn="ctr"/>
              <a:r>
                <a:rPr lang="ko-KR" altLang="en-US" sz="1200" dirty="0" smtClean="0">
                  <a:latin typeface="+mj-lt"/>
                </a:rPr>
                <a:t>이미지</a:t>
              </a:r>
              <a:r>
                <a:rPr lang="en-US" altLang="ko-KR" sz="1200" dirty="0" smtClean="0">
                  <a:latin typeface="+mj-lt"/>
                </a:rPr>
                <a:t>, </a:t>
              </a:r>
              <a:r>
                <a:rPr lang="ko-KR" altLang="en-US" sz="1200" dirty="0" smtClean="0">
                  <a:latin typeface="+mj-lt"/>
                </a:rPr>
                <a:t>동영상</a:t>
              </a:r>
              <a:endParaRPr lang="en-US" altLang="ko-KR" sz="1200" dirty="0">
                <a:latin typeface="+mj-lt"/>
              </a:endParaRPr>
            </a:p>
          </p:txBody>
        </p:sp>
        <p:sp>
          <p:nvSpPr>
            <p:cNvPr id="15" name="Rectangle 54"/>
            <p:cNvSpPr>
              <a:spLocks noChangeArrowheads="1"/>
            </p:cNvSpPr>
            <p:nvPr/>
          </p:nvSpPr>
          <p:spPr bwMode="auto">
            <a:xfrm>
              <a:off x="6108814" y="3371081"/>
              <a:ext cx="1339850" cy="15700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400" dirty="0">
                  <a:latin typeface="+mj-lt"/>
                </a:rPr>
                <a:t>웹 </a:t>
              </a:r>
              <a:r>
                <a:rPr lang="ko-KR" altLang="en-US" sz="1400" dirty="0" smtClean="0">
                  <a:latin typeface="+mj-lt"/>
                </a:rPr>
                <a:t>서버</a:t>
              </a:r>
              <a:endParaRPr lang="ko-KR" altLang="en-US" sz="1400" dirty="0">
                <a:latin typeface="+mj-lt"/>
              </a:endParaRPr>
            </a:p>
          </p:txBody>
        </p:sp>
        <p:sp>
          <p:nvSpPr>
            <p:cNvPr id="16" name="Text Box 57"/>
            <p:cNvSpPr txBox="1">
              <a:spLocks noChangeArrowheads="1"/>
            </p:cNvSpPr>
            <p:nvPr/>
          </p:nvSpPr>
          <p:spPr bwMode="auto">
            <a:xfrm>
              <a:off x="3177404" y="4089742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3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7" name="Text Box 58"/>
            <p:cNvSpPr txBox="1">
              <a:spLocks noChangeArrowheads="1"/>
            </p:cNvSpPr>
            <p:nvPr/>
          </p:nvSpPr>
          <p:spPr bwMode="auto">
            <a:xfrm>
              <a:off x="6259746" y="2874127"/>
              <a:ext cx="152959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4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 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읽기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8" name="Text Box 59"/>
            <p:cNvSpPr txBox="1">
              <a:spLocks noChangeArrowheads="1"/>
            </p:cNvSpPr>
            <p:nvPr/>
          </p:nvSpPr>
          <p:spPr bwMode="auto">
            <a:xfrm>
              <a:off x="3177404" y="4393125"/>
              <a:ext cx="2462534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5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(index.html)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전송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19" name="Text Box 60"/>
            <p:cNvSpPr txBox="1">
              <a:spLocks noChangeArrowheads="1"/>
            </p:cNvSpPr>
            <p:nvPr/>
          </p:nvSpPr>
          <p:spPr bwMode="auto">
            <a:xfrm>
              <a:off x="2871815" y="4863739"/>
              <a:ext cx="1651000" cy="46166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>
              <a:spAutoFit/>
            </a:bodyPr>
            <a:lstStyle>
              <a:lvl1pPr marL="98425" indent="-98425"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6. </a:t>
              </a:r>
              <a:r>
                <a:rPr lang="en-US" altLang="ko-KR" sz="1200" dirty="0">
                  <a:latin typeface="+mj-lt"/>
                  <a:ea typeface="돋움체" pitchFamily="49" charset="-127"/>
                </a:rPr>
                <a:t>HTML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페이지</a:t>
              </a:r>
              <a:endParaRPr lang="en-US" altLang="ko-KR" sz="1200" dirty="0" smtClean="0">
                <a:latin typeface="+mj-lt"/>
                <a:ea typeface="돋움체" pitchFamily="49" charset="-127"/>
              </a:endParaRPr>
            </a:p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 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해독 및 출력</a:t>
              </a:r>
            </a:p>
          </p:txBody>
        </p:sp>
        <p:sp>
          <p:nvSpPr>
            <p:cNvPr id="21" name="Text Box 57"/>
            <p:cNvSpPr txBox="1">
              <a:spLocks noChangeArrowheads="1"/>
            </p:cNvSpPr>
            <p:nvPr/>
          </p:nvSpPr>
          <p:spPr bwMode="auto">
            <a:xfrm>
              <a:off x="3177404" y="3255614"/>
              <a:ext cx="2811732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>
                  <a:latin typeface="+mj-lt"/>
                  <a:ea typeface="돋움체" pitchFamily="49" charset="-127"/>
                </a:rPr>
                <a:t>1.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</a:t>
              </a:r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(www.oracle.com)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 연결 요청</a:t>
              </a:r>
              <a:endParaRPr lang="ko-KR" altLang="en-US" sz="1200" dirty="0">
                <a:latin typeface="+mj-lt"/>
                <a:ea typeface="돋움체" pitchFamily="49" charset="-127"/>
              </a:endParaRP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3177404" y="3510633"/>
              <a:ext cx="1752403" cy="27699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r>
                <a:rPr lang="en-US" altLang="ko-KR" sz="1200" dirty="0" smtClean="0">
                  <a:latin typeface="+mj-lt"/>
                  <a:ea typeface="돋움체" pitchFamily="49" charset="-127"/>
                </a:rPr>
                <a:t>2. </a:t>
              </a:r>
              <a:r>
                <a:rPr lang="ko-KR" altLang="en-US" sz="1200" dirty="0" smtClean="0">
                  <a:latin typeface="+mj-lt"/>
                  <a:ea typeface="돋움체" pitchFamily="49" charset="-127"/>
                </a:rPr>
                <a:t>웹 서버에 연결 수</a:t>
              </a:r>
              <a:r>
                <a:rPr lang="ko-KR" altLang="en-US" sz="1200" dirty="0">
                  <a:latin typeface="+mj-lt"/>
                  <a:ea typeface="돋움체" pitchFamily="49" charset="-127"/>
                </a:rPr>
                <a:t>락</a:t>
              </a:r>
            </a:p>
          </p:txBody>
        </p:sp>
        <p:cxnSp>
          <p:nvCxnSpPr>
            <p:cNvPr id="3075" name="직선 화살표 연결선 3074"/>
            <p:cNvCxnSpPr/>
            <p:nvPr/>
          </p:nvCxnSpPr>
          <p:spPr>
            <a:xfrm>
              <a:off x="2771800" y="3501008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2775161" y="3767032"/>
              <a:ext cx="3334392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2771800" y="436510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/>
            <p:nvPr/>
          </p:nvCxnSpPr>
          <p:spPr>
            <a:xfrm>
              <a:off x="2771800" y="4648144"/>
              <a:ext cx="3337753" cy="0"/>
            </a:xfrm>
            <a:prstGeom prst="straightConnector1">
              <a:avLst/>
            </a:prstGeom>
            <a:ln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8" name="직선 화살표 연결선 3077"/>
            <p:cNvCxnSpPr/>
            <p:nvPr/>
          </p:nvCxnSpPr>
          <p:spPr>
            <a:xfrm flipV="1">
              <a:off x="6278996" y="2861610"/>
              <a:ext cx="0" cy="509472"/>
            </a:xfrm>
            <a:prstGeom prst="straightConnector1">
              <a:avLst/>
            </a:prstGeom>
            <a:ln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1" name="자유형 3080"/>
            <p:cNvSpPr/>
            <p:nvPr/>
          </p:nvSpPr>
          <p:spPr>
            <a:xfrm>
              <a:off x="2231829" y="4755968"/>
              <a:ext cx="695992" cy="473231"/>
            </a:xfrm>
            <a:custGeom>
              <a:avLst/>
              <a:gdLst>
                <a:gd name="connsiteX0" fmla="*/ 529390 w 695992"/>
                <a:gd name="connsiteY0" fmla="*/ 125128 h 358412"/>
                <a:gd name="connsiteX1" fmla="*/ 664143 w 695992"/>
                <a:gd name="connsiteY1" fmla="*/ 356135 h 358412"/>
                <a:gd name="connsiteX2" fmla="*/ 0 w 695992"/>
                <a:gd name="connsiteY2" fmla="*/ 0 h 358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992" h="358412">
                  <a:moveTo>
                    <a:pt x="529390" y="125128"/>
                  </a:moveTo>
                  <a:cubicBezTo>
                    <a:pt x="640882" y="251059"/>
                    <a:pt x="752375" y="376990"/>
                    <a:pt x="664143" y="356135"/>
                  </a:cubicBezTo>
                  <a:cubicBezTo>
                    <a:pt x="575911" y="335280"/>
                    <a:pt x="287955" y="167640"/>
                    <a:pt x="0" y="0"/>
                  </a:cubicBezTo>
                </a:path>
              </a:pathLst>
            </a:custGeom>
            <a:noFill/>
            <a:ln w="127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85" name="TextBox 3084"/>
            <p:cNvSpPr txBox="1"/>
            <p:nvPr/>
          </p:nvSpPr>
          <p:spPr>
            <a:xfrm>
              <a:off x="6180850" y="5131045"/>
              <a:ext cx="13388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oracle </a:t>
              </a:r>
              <a:r>
                <a:rPr lang="ko-KR" altLang="en-US" sz="1400" dirty="0" smtClean="0"/>
                <a:t>웹 서버</a:t>
              </a:r>
              <a:endParaRPr lang="ko-KR" altLang="en-US" sz="1400" dirty="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007695" y="5925083"/>
            <a:ext cx="2542684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1~5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사이의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과정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: HTTP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세션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41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시작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의 아이디어에서 시작</a:t>
            </a:r>
          </a:p>
          <a:p>
            <a:pPr lvl="1"/>
            <a:r>
              <a:rPr lang="ko-KR" altLang="en-US" dirty="0" smtClean="0"/>
              <a:t>정보 </a:t>
            </a:r>
            <a:r>
              <a:rPr lang="ko-KR" altLang="en-US" dirty="0"/>
              <a:t>교환을 편리하게 해주는 </a:t>
            </a:r>
            <a:r>
              <a:rPr lang="en-US" altLang="ko-KR" dirty="0"/>
              <a:t>ENQUIRE </a:t>
            </a:r>
            <a:r>
              <a:rPr lang="ko-KR" altLang="en-US" dirty="0"/>
              <a:t>소프트웨어</a:t>
            </a:r>
          </a:p>
          <a:p>
            <a:r>
              <a:rPr lang="en-US" altLang="ko-KR" dirty="0" smtClean="0"/>
              <a:t>1989</a:t>
            </a:r>
            <a:r>
              <a:rPr lang="ko-KR" altLang="en-US" dirty="0" smtClean="0"/>
              <a:t>년 웹 개념 제안</a:t>
            </a:r>
            <a:endParaRPr lang="en-US" altLang="ko-KR" dirty="0" smtClean="0"/>
          </a:p>
          <a:p>
            <a:r>
              <a:rPr lang="en-US" altLang="ko-KR" dirty="0" smtClean="0"/>
              <a:t>1990</a:t>
            </a:r>
            <a:r>
              <a:rPr lang="ko-KR" altLang="en-US" dirty="0" smtClean="0"/>
              <a:t>년 </a:t>
            </a:r>
            <a:r>
              <a:rPr lang="en-US" altLang="ko-KR" dirty="0" err="1" smtClean="0"/>
              <a:t>WorldWideWeb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시작</a:t>
            </a:r>
            <a:endParaRPr lang="en-US" altLang="ko-KR" dirty="0" smtClean="0"/>
          </a:p>
          <a:p>
            <a:pPr lvl="1"/>
            <a:r>
              <a:rPr lang="ko-KR" altLang="en-US" dirty="0"/>
              <a:t>서버</a:t>
            </a:r>
            <a:r>
              <a:rPr lang="en-US" altLang="ko-KR" dirty="0"/>
              <a:t>-</a:t>
            </a:r>
            <a:r>
              <a:rPr lang="ko-KR" altLang="en-US" dirty="0"/>
              <a:t>클라이언트로 동작하는 </a:t>
            </a:r>
            <a:r>
              <a:rPr lang="en-US" altLang="ko-KR" dirty="0"/>
              <a:t>HTTP </a:t>
            </a:r>
            <a:r>
              <a:rPr lang="ko-KR" altLang="en-US" dirty="0" smtClean="0"/>
              <a:t>모델 창시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언어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하이퍼링크 개념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세계 </a:t>
            </a:r>
            <a:r>
              <a:rPr lang="ko-KR" altLang="en-US" dirty="0"/>
              <a:t>최초의 웹 서버와 웹 </a:t>
            </a:r>
            <a:r>
              <a:rPr lang="ko-KR" altLang="en-US" dirty="0" smtClean="0"/>
              <a:t>브라우저 </a:t>
            </a:r>
            <a:r>
              <a:rPr lang="ko-KR" altLang="en-US" dirty="0"/>
              <a:t>개발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012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en-US" altLang="ko-KR" dirty="0"/>
              <a:t>CERN</a:t>
            </a:r>
            <a:r>
              <a:rPr lang="ko-KR" altLang="en-US" dirty="0"/>
              <a:t>에서 사용하던 </a:t>
            </a:r>
            <a:r>
              <a:rPr lang="en-US" altLang="ko-KR" dirty="0"/>
              <a:t>NeXT </a:t>
            </a:r>
            <a:r>
              <a:rPr lang="ko-KR" altLang="en-US" dirty="0" smtClean="0"/>
              <a:t>컴퓨터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28800"/>
            <a:ext cx="583882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0"/>
          <p:cNvSpPr txBox="1">
            <a:spLocks noChangeArrowheads="1"/>
          </p:cNvSpPr>
          <p:nvPr/>
        </p:nvSpPr>
        <p:spPr bwMode="auto">
          <a:xfrm>
            <a:off x="755576" y="5765165"/>
            <a:ext cx="8071184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marL="98425" indent="-98425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/>
            <a:r>
              <a:rPr lang="en-US" altLang="ko-KR" sz="1400" dirty="0">
                <a:latin typeface="+mj-ea"/>
                <a:ea typeface="+mj-ea"/>
              </a:rPr>
              <a:t>Tim Berners-Lee</a:t>
            </a:r>
            <a:r>
              <a:rPr lang="ko-KR" altLang="en-US" sz="1400" dirty="0">
                <a:latin typeface="+mj-ea"/>
                <a:ea typeface="+mj-ea"/>
              </a:rPr>
              <a:t>가 </a:t>
            </a:r>
            <a:r>
              <a:rPr lang="en-US" altLang="ko-KR" sz="1400" dirty="0">
                <a:latin typeface="+mj-ea"/>
                <a:ea typeface="+mj-ea"/>
              </a:rPr>
              <a:t>CERN</a:t>
            </a:r>
            <a:r>
              <a:rPr lang="ko-KR" altLang="en-US" sz="1400" dirty="0">
                <a:latin typeface="+mj-ea"/>
                <a:ea typeface="+mj-ea"/>
              </a:rPr>
              <a:t>에서 최초로 개발한 웹 서버 소프트웨어를 </a:t>
            </a:r>
            <a:r>
              <a:rPr lang="ko-KR" altLang="en-US" sz="1400" dirty="0" smtClean="0">
                <a:latin typeface="+mj-ea"/>
                <a:ea typeface="+mj-ea"/>
              </a:rPr>
              <a:t>설치하고 운용한 </a:t>
            </a:r>
            <a:r>
              <a:rPr lang="en-US" altLang="ko-KR" sz="1400" dirty="0" smtClean="0">
                <a:latin typeface="+mj-ea"/>
                <a:ea typeface="+mj-ea"/>
              </a:rPr>
              <a:t>NeXT </a:t>
            </a:r>
            <a:r>
              <a:rPr lang="ko-KR" altLang="en-US" sz="1400" dirty="0" smtClean="0">
                <a:latin typeface="+mj-ea"/>
                <a:ea typeface="+mj-ea"/>
              </a:rPr>
              <a:t>컴퓨터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ko-KR" altLang="en-US" sz="1400" dirty="0" smtClean="0">
                <a:latin typeface="+mj-ea"/>
                <a:ea typeface="+mj-ea"/>
              </a:rPr>
              <a:t>최초의 </a:t>
            </a:r>
            <a:r>
              <a:rPr lang="ko-KR" altLang="en-US" sz="1400" dirty="0">
                <a:latin typeface="+mj-ea"/>
                <a:ea typeface="+mj-ea"/>
              </a:rPr>
              <a:t>웹 브라우저 </a:t>
            </a:r>
            <a:r>
              <a:rPr lang="en-US" altLang="ko-KR" sz="1400" dirty="0" err="1">
                <a:latin typeface="+mj-ea"/>
                <a:ea typeface="+mj-ea"/>
              </a:rPr>
              <a:t>WorldWideWeb</a:t>
            </a:r>
            <a:r>
              <a:rPr lang="ko-KR" altLang="en-US" sz="1400" dirty="0">
                <a:latin typeface="+mj-ea"/>
                <a:ea typeface="+mj-ea"/>
              </a:rPr>
              <a:t>를 개발하는데 </a:t>
            </a:r>
            <a:r>
              <a:rPr lang="ko-KR" altLang="en-US" sz="1400" dirty="0" smtClean="0">
                <a:latin typeface="+mj-ea"/>
                <a:ea typeface="+mj-ea"/>
              </a:rPr>
              <a:t>이용</a:t>
            </a:r>
            <a:endParaRPr lang="en-US" altLang="ko-KR" sz="1400" dirty="0" smtClean="0">
              <a:latin typeface="+mj-ea"/>
              <a:ea typeface="+mj-ea"/>
            </a:endParaRPr>
          </a:p>
          <a:p>
            <a:pPr algn="just"/>
            <a:r>
              <a:rPr lang="en-US" altLang="ko-KR" sz="1400" dirty="0" smtClean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참조 </a:t>
            </a:r>
            <a:r>
              <a:rPr lang="en-US" altLang="ko-KR" sz="1400" dirty="0">
                <a:latin typeface="+mj-ea"/>
                <a:ea typeface="+mj-ea"/>
              </a:rPr>
              <a:t>: https://en.wikipedia.org/wiki/World_Wide_Web</a:t>
            </a:r>
            <a:r>
              <a:rPr lang="en-US" altLang="ko-KR" sz="1400" dirty="0" smtClean="0">
                <a:latin typeface="+mj-ea"/>
                <a:ea typeface="+mj-ea"/>
              </a:rPr>
              <a:t>)</a:t>
            </a:r>
            <a:endParaRPr lang="ko-KR" altLang="en-US" sz="1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5460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성공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만들기 쉬운 웹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사용하기 쉬운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언어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단순하고 직관적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태그의 웹 페이지는 텍스트 문서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아무 텍스트 편집기로 편집 가능</a:t>
            </a:r>
            <a:endParaRPr lang="en-US" altLang="ko-KR" dirty="0" smtClean="0"/>
          </a:p>
          <a:p>
            <a:r>
              <a:rPr lang="ko-KR" altLang="en-US" dirty="0" smtClean="0"/>
              <a:t>효율적인 </a:t>
            </a:r>
            <a:r>
              <a:rPr lang="en-US" altLang="ko-KR" dirty="0" smtClean="0"/>
              <a:t>HTTP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브라우저가 웹 페이지를 모두 전송 받고 나면 웹 서버와의 접속을 끊는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서버에 많은 웹 브라우저의 동시 접속에 따른 낮은 부담</a:t>
            </a:r>
            <a:endParaRPr lang="en-US" altLang="ko-KR" dirty="0" smtClean="0"/>
          </a:p>
          <a:p>
            <a:r>
              <a:rPr lang="ko-KR" altLang="en-US" dirty="0" smtClean="0"/>
              <a:t>웹 서버와 웹 브라우저의 작업 분담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서버는 웹 브라우저로부터 </a:t>
            </a:r>
            <a:r>
              <a:rPr lang="ko-KR" altLang="en-US" dirty="0" err="1" smtClean="0"/>
              <a:t>요청받은</a:t>
            </a:r>
            <a:r>
              <a:rPr lang="ko-KR" altLang="en-US" dirty="0" smtClean="0"/>
              <a:t> 자원을 전송만 담당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그래픽으로 그리는 것은 브라우저의 몫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서버의 낮은 부하로 많은 동시 </a:t>
            </a:r>
            <a:r>
              <a:rPr lang="ko-KR" altLang="en-US" dirty="0" err="1" smtClean="0"/>
              <a:t>접속자</a:t>
            </a:r>
            <a:r>
              <a:rPr lang="ko-KR" altLang="en-US" dirty="0" smtClean="0"/>
              <a:t> 지원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724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모든 곳에 웹이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웹은 정보 통신의 쉽고도 기본적인 플랫폼</a:t>
            </a:r>
            <a:endParaRPr lang="en-US" altLang="ko-KR" dirty="0" smtClean="0"/>
          </a:p>
          <a:p>
            <a:r>
              <a:rPr lang="ko-KR" altLang="en-US" dirty="0" err="1" smtClean="0"/>
              <a:t>다영한</a:t>
            </a:r>
            <a:r>
              <a:rPr lang="ko-KR" altLang="en-US" dirty="0" smtClean="0"/>
              <a:t> 기기에 웹 서버 설치</a:t>
            </a:r>
            <a:endParaRPr lang="en-US" altLang="ko-KR" dirty="0" smtClean="0"/>
          </a:p>
          <a:p>
            <a:pPr lvl="1"/>
            <a:r>
              <a:rPr lang="en-US" altLang="ko-KR" dirty="0"/>
              <a:t>TV, </a:t>
            </a:r>
            <a:r>
              <a:rPr lang="ko-KR" altLang="en-US" dirty="0" err="1"/>
              <a:t>셋톱박스</a:t>
            </a:r>
            <a:r>
              <a:rPr lang="en-US" altLang="ko-KR" dirty="0"/>
              <a:t>, </a:t>
            </a:r>
            <a:r>
              <a:rPr lang="ko-KR" altLang="en-US" dirty="0"/>
              <a:t>장난감</a:t>
            </a:r>
            <a:r>
              <a:rPr lang="en-US" altLang="ko-KR" dirty="0"/>
              <a:t>, </a:t>
            </a:r>
            <a:r>
              <a:rPr lang="ko-KR" altLang="en-US" dirty="0"/>
              <a:t>무선 공유기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r>
              <a:rPr lang="ko-KR" altLang="en-US" dirty="0" smtClean="0"/>
              <a:t>웹은 장치를 제어하는 쉬운 방법 중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무선 공유기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공유기에는 키보드와 스크린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무선 공유기에 웹 서버 설치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아무 브라우저를 이용하여 무선 공유기의 웹 서버와 접속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브라우저를 이용하여 무선 공유기 내의 설정 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823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웹 페이지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 구성 </a:t>
            </a:r>
            <a:r>
              <a:rPr lang="en-US" altLang="ko-KR" dirty="0" smtClean="0"/>
              <a:t>3 </a:t>
            </a:r>
            <a:r>
              <a:rPr lang="ko-KR" altLang="en-US" dirty="0" smtClean="0"/>
              <a:t>요소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구조와 내용 </a:t>
            </a:r>
            <a:r>
              <a:rPr lang="en-US" altLang="ko-KR" dirty="0" smtClean="0"/>
              <a:t>- HTML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모양 </a:t>
            </a:r>
            <a:r>
              <a:rPr lang="en-US" altLang="ko-KR" dirty="0" smtClean="0"/>
              <a:t>- CSS(Cascading Style Sheet) 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웹 페이지의 행동 및 응용 프로그램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Javascript</a:t>
            </a:r>
            <a:endParaRPr lang="en-US" altLang="ko-KR" dirty="0" smtClean="0"/>
          </a:p>
          <a:p>
            <a:r>
              <a:rPr lang="en-US" altLang="ko-KR" dirty="0" smtClean="0"/>
              <a:t>3 </a:t>
            </a:r>
            <a:r>
              <a:rPr lang="ko-KR" altLang="en-US" dirty="0" smtClean="0"/>
              <a:t>요소를 분리하여 웹 페이지 개발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8261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HTML,CSS,Javascript</a:t>
            </a:r>
            <a:r>
              <a:rPr lang="ko-KR" altLang="en-US" dirty="0"/>
              <a:t>로 분리된 </a:t>
            </a:r>
            <a:r>
              <a:rPr lang="ko-KR" altLang="en-US" dirty="0" smtClean="0"/>
              <a:t>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2636912"/>
            <a:ext cx="4248472" cy="2893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</a:t>
            </a:r>
            <a:r>
              <a:rPr lang="en-US" altLang="ko-KR" sz="1300" dirty="0"/>
              <a:t>was an American singer and actor. In November</a:t>
            </a:r>
          </a:p>
          <a:p>
            <a:pPr defTabSz="180000"/>
            <a:r>
              <a:rPr lang="en-US" altLang="ko-KR" sz="1300" dirty="0"/>
              <a:t>1956, he made his film debut in &lt;span&gt;Love Me </a:t>
            </a:r>
          </a:p>
          <a:p>
            <a:pPr defTabSz="180000"/>
            <a:r>
              <a:rPr lang="en-US" altLang="ko-KR" sz="1300" dirty="0"/>
              <a:t>Tender&lt;/span&gt;. He is often referred to as </a:t>
            </a:r>
          </a:p>
          <a:p>
            <a:pPr defTabSz="180000"/>
            <a:r>
              <a:rPr lang="en-US" altLang="ko-KR" sz="1300" dirty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6" name="TextBox 5"/>
          <p:cNvSpPr txBox="1"/>
          <p:nvPr/>
        </p:nvSpPr>
        <p:spPr>
          <a:xfrm>
            <a:off x="4832863" y="5360140"/>
            <a:ext cx="2850460" cy="280928"/>
          </a:xfrm>
          <a:prstGeom prst="wedgeRoundRectCallout">
            <a:avLst>
              <a:gd name="adj1" fmla="val -62857"/>
              <a:gd name="adj2" fmla="val 59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HTML </a:t>
            </a:r>
            <a:r>
              <a:rPr lang="ko-KR" altLang="en-US" sz="1050" dirty="0" smtClean="0"/>
              <a:t>태그로 구조와 내용만 있는 웹 페이지</a:t>
            </a:r>
            <a:endParaRPr lang="ko-KR" altLang="en-US" sz="10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708919"/>
            <a:ext cx="3368998" cy="25557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331640" y="1728292"/>
            <a:ext cx="6200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 smtClean="0">
                <a:solidFill>
                  <a:srgbClr val="C00000"/>
                </a:solidFill>
              </a:rPr>
              <a:t>1. HTML </a:t>
            </a:r>
            <a:r>
              <a:rPr lang="ko-KR" altLang="en-US" sz="2400" dirty="0">
                <a:solidFill>
                  <a:srgbClr val="C00000"/>
                </a:solidFill>
              </a:rPr>
              <a:t>태그로 문서의 구조와 내용 만들기</a:t>
            </a:r>
          </a:p>
        </p:txBody>
      </p:sp>
    </p:spTree>
    <p:extLst>
      <p:ext uri="{BB962C8B-B14F-4D97-AF65-F5344CB8AC3E}">
        <p14:creationId xmlns:p14="http://schemas.microsoft.com/office/powerpoint/2010/main" val="1850664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HTML,CSS,Javascript</a:t>
            </a:r>
            <a:r>
              <a:rPr lang="ko-KR" altLang="en-US" dirty="0" smtClean="0"/>
              <a:t>로 분리된 웹 페이지 만들기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9600" y="1988840"/>
            <a:ext cx="4248472" cy="44935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300" dirty="0"/>
              <a:t>&lt;!DOCTYPE html&gt;</a:t>
            </a:r>
          </a:p>
          <a:p>
            <a:pPr defTabSz="180000"/>
            <a:r>
              <a:rPr lang="en-US" altLang="ko-KR" sz="1300" dirty="0"/>
              <a:t>&lt;html&gt;</a:t>
            </a:r>
          </a:p>
          <a:p>
            <a:pPr defTabSz="180000"/>
            <a:r>
              <a:rPr lang="en-US" altLang="ko-KR" sz="1300" dirty="0"/>
              <a:t>&lt;head&gt;</a:t>
            </a:r>
          </a:p>
          <a:p>
            <a:pPr defTabSz="180000"/>
            <a:r>
              <a:rPr lang="en-US" altLang="ko-KR" sz="1300" dirty="0"/>
              <a:t>&lt;title&gt;</a:t>
            </a:r>
            <a:r>
              <a:rPr lang="ko-KR" altLang="en-US" sz="1300" dirty="0"/>
              <a:t>웹 페이지의 구성 요소</a:t>
            </a:r>
            <a:r>
              <a:rPr lang="en-US" altLang="ko-KR" sz="1300" dirty="0"/>
              <a:t>&lt;/title&gt;</a:t>
            </a:r>
          </a:p>
          <a:p>
            <a:pPr defTabSz="180000"/>
            <a:r>
              <a:rPr lang="en-US" altLang="ko-KR" sz="13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3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body { background-color : linen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green</a:t>
            </a:r>
            <a:r>
              <a:rPr lang="en-US" altLang="ko-KR" sz="1300" dirty="0">
                <a:solidFill>
                  <a:srgbClr val="C00000"/>
                </a:solidFill>
              </a:rPr>
              <a:t>;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			margin-left : 40px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margin-right : 40px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h3 { text-align : center</a:t>
            </a:r>
            <a:r>
              <a:rPr lang="en-US" altLang="ko-KR" sz="1300" dirty="0">
                <a:solidFill>
                  <a:srgbClr val="C00000"/>
                </a:solidFill>
              </a:rPr>
              <a:t>; </a:t>
            </a:r>
            <a:r>
              <a:rPr lang="en-US" altLang="ko-KR" sz="1300" dirty="0" smtClean="0">
                <a:solidFill>
                  <a:srgbClr val="C00000"/>
                </a:solidFill>
              </a:rPr>
              <a:t>color : 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darkred</a:t>
            </a:r>
            <a:r>
              <a:rPr lang="en-US" altLang="ko-KR" sz="13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 err="1" smtClean="0">
                <a:solidFill>
                  <a:srgbClr val="C00000"/>
                </a:solidFill>
              </a:rPr>
              <a:t>hr</a:t>
            </a:r>
            <a:r>
              <a:rPr lang="en-US" altLang="ko-KR" sz="1300" dirty="0" smtClean="0">
                <a:solidFill>
                  <a:srgbClr val="C00000"/>
                </a:solidFill>
              </a:rPr>
              <a:t> { height : </a:t>
            </a:r>
            <a:r>
              <a:rPr lang="en-US" altLang="ko-KR" sz="1300" dirty="0">
                <a:solidFill>
                  <a:srgbClr val="C00000"/>
                </a:solidFill>
              </a:rPr>
              <a:t>5px; </a:t>
            </a:r>
            <a:r>
              <a:rPr lang="en-US" altLang="ko-KR" sz="1300" dirty="0" smtClean="0">
                <a:solidFill>
                  <a:srgbClr val="C00000"/>
                </a:solidFill>
              </a:rPr>
              <a:t>border : solid </a:t>
            </a:r>
            <a:r>
              <a:rPr lang="en-US" altLang="ko-KR" sz="1300" dirty="0">
                <a:solidFill>
                  <a:srgbClr val="C00000"/>
                </a:solidFill>
              </a:rPr>
              <a:t>grey; </a:t>
            </a:r>
            <a:endParaRPr lang="en-US" altLang="ko-KR" sz="1300" dirty="0" smtClean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</a:t>
            </a:r>
            <a:r>
              <a:rPr lang="en-US" altLang="ko-KR" sz="1300" dirty="0">
                <a:solidFill>
                  <a:srgbClr val="C00000"/>
                </a:solidFill>
              </a:rPr>
              <a:t>	</a:t>
            </a:r>
            <a:r>
              <a:rPr lang="en-US" altLang="ko-KR" sz="1300" dirty="0" smtClean="0">
                <a:solidFill>
                  <a:srgbClr val="C00000"/>
                </a:solidFill>
              </a:rPr>
              <a:t>		background-color : </a:t>
            </a:r>
            <a:r>
              <a:rPr lang="en-US" altLang="ko-KR" sz="1300" dirty="0">
                <a:solidFill>
                  <a:srgbClr val="C00000"/>
                </a:solidFill>
              </a:rPr>
              <a:t>grey }</a:t>
            </a:r>
          </a:p>
          <a:p>
            <a:pPr defTabSz="180000"/>
            <a:r>
              <a:rPr lang="en-US" altLang="ko-KR" sz="1300" dirty="0" smtClean="0">
                <a:solidFill>
                  <a:srgbClr val="C00000"/>
                </a:solidFill>
              </a:rPr>
              <a:t>	span { color</a:t>
            </a:r>
            <a:r>
              <a:rPr lang="en-US" altLang="ko-KR" sz="1300" dirty="0">
                <a:solidFill>
                  <a:srgbClr val="C00000"/>
                </a:solidFill>
              </a:rPr>
              <a:t>: blue; font-size: 20px; }</a:t>
            </a:r>
          </a:p>
          <a:p>
            <a:pPr defTabSz="180000"/>
            <a:r>
              <a:rPr lang="en-US" altLang="ko-KR" sz="1300" b="1" dirty="0">
                <a:solidFill>
                  <a:srgbClr val="C00000"/>
                </a:solidFill>
              </a:rPr>
              <a:t>&lt;/style</a:t>
            </a:r>
            <a:r>
              <a:rPr lang="en-US" altLang="ko-KR" sz="1300" b="1" dirty="0" smtClean="0">
                <a:solidFill>
                  <a:srgbClr val="C00000"/>
                </a:solidFill>
              </a:rPr>
              <a:t>&gt;</a:t>
            </a:r>
            <a:endParaRPr lang="en-US" altLang="ko-KR" sz="1300" b="1" dirty="0">
              <a:solidFill>
                <a:srgbClr val="C00000"/>
              </a:solidFill>
            </a:endParaRPr>
          </a:p>
          <a:p>
            <a:pPr defTabSz="180000"/>
            <a:r>
              <a:rPr lang="en-US" altLang="ko-KR" sz="1300" dirty="0"/>
              <a:t>&lt;/head&gt;</a:t>
            </a:r>
          </a:p>
          <a:p>
            <a:pPr defTabSz="180000"/>
            <a:r>
              <a:rPr lang="en-US" altLang="ko-KR" sz="1300" dirty="0"/>
              <a:t>&lt;body&gt;</a:t>
            </a:r>
          </a:p>
          <a:p>
            <a:pPr defTabSz="180000"/>
            <a:r>
              <a:rPr lang="en-US" altLang="ko-KR" sz="1300" dirty="0"/>
              <a:t>&lt;h3&gt;Elvis Presley&lt;/h3&gt;</a:t>
            </a:r>
          </a:p>
          <a:p>
            <a:pPr defTabSz="180000"/>
            <a:r>
              <a:rPr lang="en-US" altLang="ko-KR" sz="1300" dirty="0"/>
              <a:t>&lt;</a:t>
            </a:r>
            <a:r>
              <a:rPr lang="en-US" altLang="ko-KR" sz="1300" dirty="0" err="1"/>
              <a:t>hr</a:t>
            </a:r>
            <a:r>
              <a:rPr lang="en-US" altLang="ko-KR" sz="1300" dirty="0" smtClean="0"/>
              <a:t>&gt;</a:t>
            </a:r>
          </a:p>
          <a:p>
            <a:pPr defTabSz="180000"/>
            <a:r>
              <a:rPr lang="en-US" altLang="ko-KR" sz="1300" dirty="0" smtClean="0"/>
              <a:t>He was an American singer and actor. In November</a:t>
            </a:r>
          </a:p>
          <a:p>
            <a:pPr defTabSz="180000"/>
            <a:r>
              <a:rPr lang="en-US" altLang="ko-KR" sz="1300" dirty="0" smtClean="0"/>
              <a:t>1956, he made his film debut in &lt;span&gt;Love Me </a:t>
            </a:r>
          </a:p>
          <a:p>
            <a:pPr defTabSz="180000"/>
            <a:r>
              <a:rPr lang="en-US" altLang="ko-KR" sz="1300" dirty="0" smtClean="0"/>
              <a:t>Tender&lt;/span&gt;. He is often referred to as </a:t>
            </a:r>
          </a:p>
          <a:p>
            <a:pPr defTabSz="180000"/>
            <a:r>
              <a:rPr lang="en-US" altLang="ko-KR" sz="1300" dirty="0" smtClean="0"/>
              <a:t>"&lt;span&gt;the King of Rock and Roll&lt;/span&gt;".</a:t>
            </a:r>
          </a:p>
          <a:p>
            <a:pPr defTabSz="180000"/>
            <a:r>
              <a:rPr lang="en-US" altLang="ko-KR" sz="1300" dirty="0" smtClean="0"/>
              <a:t>&lt;/</a:t>
            </a:r>
            <a:r>
              <a:rPr lang="en-US" altLang="ko-KR" sz="1300" dirty="0"/>
              <a:t>body&gt;</a:t>
            </a:r>
          </a:p>
          <a:p>
            <a:pPr defTabSz="180000"/>
            <a:r>
              <a:rPr lang="en-US" altLang="ko-KR" sz="1300" dirty="0"/>
              <a:t>&lt;/html&gt;</a:t>
            </a:r>
            <a:endParaRPr lang="ko-KR" altLang="en-US" sz="1300" dirty="0"/>
          </a:p>
        </p:txBody>
      </p:sp>
      <p:sp>
        <p:nvSpPr>
          <p:cNvPr id="9" name="TextBox 8"/>
          <p:cNvSpPr txBox="1"/>
          <p:nvPr/>
        </p:nvSpPr>
        <p:spPr>
          <a:xfrm>
            <a:off x="1575420" y="4135860"/>
            <a:ext cx="2146463" cy="280928"/>
          </a:xfrm>
          <a:prstGeom prst="wedgeRoundRectCallout">
            <a:avLst>
              <a:gd name="adj1" fmla="val -67660"/>
              <a:gd name="adj2" fmla="val -489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CSS</a:t>
            </a:r>
            <a:r>
              <a:rPr lang="ko-KR" altLang="en-US" sz="1050" dirty="0" smtClean="0"/>
              <a:t>로 문서의 모양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스타일</a:t>
            </a:r>
            <a:r>
              <a:rPr lang="en-US" altLang="ko-KR" sz="1050" dirty="0" smtClean="0"/>
              <a:t>)</a:t>
            </a:r>
            <a:r>
              <a:rPr lang="ko-KR" altLang="en-US" sz="1050" dirty="0"/>
              <a:t> </a:t>
            </a:r>
            <a:r>
              <a:rPr lang="ko-KR" altLang="en-US" sz="1050" dirty="0" smtClean="0"/>
              <a:t>코딩</a:t>
            </a:r>
            <a:endParaRPr lang="ko-KR" altLang="en-US" sz="10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2924944"/>
            <a:ext cx="2982044" cy="27459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123728" y="1389769"/>
            <a:ext cx="4554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/>
            <a:r>
              <a:rPr lang="en-US" altLang="ko-KR" sz="2400" dirty="0">
                <a:solidFill>
                  <a:srgbClr val="C00000"/>
                </a:solidFill>
              </a:rPr>
              <a:t>2</a:t>
            </a:r>
            <a:r>
              <a:rPr lang="en-US" altLang="ko-KR" sz="2400" dirty="0" smtClean="0">
                <a:solidFill>
                  <a:srgbClr val="C00000"/>
                </a:solidFill>
              </a:rPr>
              <a:t>. CSS </a:t>
            </a:r>
            <a:r>
              <a:rPr lang="ko-KR" altLang="en-US" sz="2400" kern="0" dirty="0" smtClean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코드로 </a:t>
            </a:r>
            <a:r>
              <a:rPr lang="ko-KR" altLang="en-US" sz="2400" kern="0" dirty="0">
                <a:solidFill>
                  <a:srgbClr val="C0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문서 모양 만들기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96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웹의 기본 목적과 구성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웹의 기본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문서를 다른 여러 컴퓨터에서 보거나 공유하는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웹에서 다루는 문서를 웹 문서라고 부름</a:t>
            </a:r>
            <a:endParaRPr lang="en-US" altLang="ko-KR" dirty="0" smtClean="0"/>
          </a:p>
          <a:p>
            <a:r>
              <a:rPr lang="ko-KR" altLang="en-US" dirty="0" smtClean="0"/>
              <a:t>웹의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인터넷에 거미줄처럼 연결된 컴퓨터 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문서를 인터넷 상의 컴퓨터들끼리 주고 받는 네트워크 시스템</a:t>
            </a:r>
            <a:endParaRPr lang="en-US" altLang="ko-KR" dirty="0" smtClean="0"/>
          </a:p>
          <a:p>
            <a:r>
              <a:rPr lang="ko-KR" altLang="en-US" dirty="0" smtClean="0"/>
              <a:t>웹의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클라이언트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사이트라고도 부름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구글</a:t>
            </a:r>
            <a:r>
              <a:rPr lang="en-US" altLang="ko-KR" dirty="0" smtClean="0"/>
              <a:t>(www.google.com), </a:t>
            </a:r>
            <a:r>
              <a:rPr lang="ko-KR" altLang="en-US" dirty="0" err="1" smtClean="0"/>
              <a:t>네이버</a:t>
            </a:r>
            <a:r>
              <a:rPr lang="en-US" altLang="ko-KR" dirty="0" smtClean="0"/>
              <a:t>(www.naver.com)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/>
              <a:t>웹 문서</a:t>
            </a:r>
            <a:r>
              <a:rPr lang="en-US" altLang="ko-KR" dirty="0"/>
              <a:t>, </a:t>
            </a:r>
            <a:r>
              <a:rPr lang="ko-KR" altLang="en-US" dirty="0"/>
              <a:t>이미지</a:t>
            </a:r>
            <a:r>
              <a:rPr lang="en-US" altLang="ko-KR" dirty="0"/>
              <a:t>. </a:t>
            </a:r>
            <a:r>
              <a:rPr lang="ko-KR" altLang="en-US" dirty="0"/>
              <a:t>동영상 등의 데이터 저장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클라이언트의 요청을 받아 웹 문서 등 전송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서버로 작동하도록 하는 소프트웨어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클라이언트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 인터페이스 담당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사용자의 요청에 따라 웹 서버로부터 웹 문서 등을 받아 사용자에게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456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752475"/>
          </a:xfrm>
        </p:spPr>
        <p:txBody>
          <a:bodyPr>
            <a:normAutofit/>
          </a:bodyPr>
          <a:lstStyle/>
          <a:p>
            <a:pPr lvl="0"/>
            <a:r>
              <a:rPr lang="en-US" altLang="ko-KR" sz="2400" dirty="0">
                <a:solidFill>
                  <a:srgbClr val="C00000"/>
                </a:solidFill>
              </a:rPr>
              <a:t>3. </a:t>
            </a:r>
            <a:r>
              <a:rPr lang="en-US" altLang="ko-KR" sz="2400" dirty="0" err="1">
                <a:solidFill>
                  <a:srgbClr val="C00000"/>
                </a:solidFill>
              </a:rPr>
              <a:t>Javascript</a:t>
            </a:r>
            <a:r>
              <a:rPr lang="en-US" altLang="ko-KR" sz="2400" dirty="0">
                <a:solidFill>
                  <a:srgbClr val="C00000"/>
                </a:solidFill>
              </a:rPr>
              <a:t> </a:t>
            </a:r>
            <a:r>
              <a:rPr lang="ko-KR" altLang="en-US" sz="2400" dirty="0">
                <a:solidFill>
                  <a:srgbClr val="C00000"/>
                </a:solidFill>
              </a:rPr>
              <a:t>코드로 사용자 인터페이스 </a:t>
            </a:r>
            <a:r>
              <a:rPr lang="ko-KR" altLang="en-US" sz="2400" dirty="0" smtClean="0">
                <a:solidFill>
                  <a:srgbClr val="C00000"/>
                </a:solidFill>
              </a:rPr>
              <a:t>처리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45674" y="1157973"/>
            <a:ext cx="5704703" cy="5509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</a:t>
            </a:r>
          </a:p>
          <a:p>
            <a:pPr defTabSz="180000"/>
            <a:r>
              <a:rPr lang="en-US" altLang="ko-KR" sz="1100" dirty="0"/>
              <a:t>&lt;title&gt;</a:t>
            </a:r>
            <a:r>
              <a:rPr lang="ko-KR" altLang="en-US" sz="1100" dirty="0"/>
              <a:t>웹 페이지의 구성 요소</a:t>
            </a:r>
            <a:r>
              <a:rPr lang="en-US" altLang="ko-KR" sz="1100" dirty="0"/>
              <a:t>&lt;/title&gt;</a:t>
            </a:r>
          </a:p>
          <a:p>
            <a:pPr defTabSz="180000"/>
            <a:r>
              <a:rPr lang="en-US" altLang="ko-KR" sz="1100" b="1" dirty="0" smtClean="0">
                <a:solidFill>
                  <a:srgbClr val="C00000"/>
                </a:solidFill>
              </a:rPr>
              <a:t>&lt;</a:t>
            </a:r>
            <a:r>
              <a:rPr lang="en-US" altLang="ko-KR" sz="1100" b="1" dirty="0">
                <a:solidFill>
                  <a:srgbClr val="C00000"/>
                </a:solidFill>
              </a:rPr>
              <a:t>style&gt;</a:t>
            </a:r>
          </a:p>
          <a:p>
            <a:pPr defTabSz="180000"/>
            <a:r>
              <a:rPr lang="en-US" altLang="ko-KR" sz="1100" dirty="0">
                <a:solidFill>
                  <a:srgbClr val="C00000"/>
                </a:solidFill>
              </a:rPr>
              <a:t>	body { background-color : linen; color : green;</a:t>
            </a:r>
          </a:p>
          <a:p>
            <a:pPr defTabSz="180000"/>
            <a:r>
              <a:rPr lang="en-US" altLang="ko-KR" sz="1100" dirty="0">
                <a:solidFill>
                  <a:srgbClr val="C00000"/>
                </a:solidFill>
              </a:rPr>
              <a:t>				margin-left : 40px; margin-right : 40px;}</a:t>
            </a:r>
          </a:p>
          <a:p>
            <a:pPr defTabSz="180000"/>
            <a:r>
              <a:rPr lang="en-US" altLang="ko-KR" sz="1100" dirty="0">
                <a:solidFill>
                  <a:srgbClr val="C00000"/>
                </a:solidFill>
              </a:rPr>
              <a:t>	h3 { text-align : center; color : </a:t>
            </a:r>
            <a:r>
              <a:rPr lang="en-US" altLang="ko-KR" sz="1100" dirty="0" err="1">
                <a:solidFill>
                  <a:srgbClr val="C00000"/>
                </a:solidFill>
              </a:rPr>
              <a:t>darkred</a:t>
            </a:r>
            <a:r>
              <a:rPr lang="en-US" altLang="ko-KR" sz="1100" dirty="0">
                <a:solidFill>
                  <a:srgbClr val="C00000"/>
                </a:solidFill>
              </a:rPr>
              <a:t>;}</a:t>
            </a:r>
          </a:p>
          <a:p>
            <a:pPr defTabSz="180000"/>
            <a:r>
              <a:rPr lang="en-US" altLang="ko-KR" sz="1100" dirty="0">
                <a:solidFill>
                  <a:srgbClr val="C00000"/>
                </a:solidFill>
              </a:rPr>
              <a:t>	</a:t>
            </a:r>
            <a:r>
              <a:rPr lang="en-US" altLang="ko-KR" sz="1100" dirty="0" err="1">
                <a:solidFill>
                  <a:srgbClr val="C00000"/>
                </a:solidFill>
              </a:rPr>
              <a:t>hr</a:t>
            </a:r>
            <a:r>
              <a:rPr lang="en-US" altLang="ko-KR" sz="1100" dirty="0">
                <a:solidFill>
                  <a:srgbClr val="C00000"/>
                </a:solidFill>
              </a:rPr>
              <a:t> { height : 5px; border : solid grey; </a:t>
            </a:r>
          </a:p>
          <a:p>
            <a:pPr defTabSz="180000"/>
            <a:r>
              <a:rPr lang="en-US" altLang="ko-KR" sz="1100" dirty="0">
                <a:solidFill>
                  <a:srgbClr val="C00000"/>
                </a:solidFill>
              </a:rPr>
              <a:t>				background-color : grey }</a:t>
            </a:r>
          </a:p>
          <a:p>
            <a:pPr defTabSz="180000"/>
            <a:r>
              <a:rPr lang="en-US" altLang="ko-KR" sz="1100" dirty="0">
                <a:solidFill>
                  <a:srgbClr val="C00000"/>
                </a:solidFill>
              </a:rPr>
              <a:t>	span { color: blue; font-size: 20px; }</a:t>
            </a:r>
          </a:p>
          <a:p>
            <a:pPr defTabSz="180000"/>
            <a:r>
              <a:rPr lang="en-US" altLang="ko-KR" sz="1100" b="1" dirty="0" smtClean="0">
                <a:solidFill>
                  <a:srgbClr val="C00000"/>
                </a:solidFill>
              </a:rPr>
              <a:t>&lt;/</a:t>
            </a:r>
            <a:r>
              <a:rPr lang="en-US" altLang="ko-KR" sz="1100" b="1" dirty="0">
                <a:solidFill>
                  <a:srgbClr val="C00000"/>
                </a:solidFill>
              </a:rPr>
              <a:t>style</a:t>
            </a:r>
            <a:r>
              <a:rPr lang="en-US" altLang="ko-KR" sz="1100" b="1" dirty="0" smtClean="0">
                <a:solidFill>
                  <a:srgbClr val="C00000"/>
                </a:solidFill>
              </a:rPr>
              <a:t>&gt;</a:t>
            </a:r>
          </a:p>
          <a:p>
            <a:pPr defTabSz="180000"/>
            <a:r>
              <a:rPr lang="en-US" altLang="ko-KR" sz="1100" b="1" dirty="0">
                <a:solidFill>
                  <a:srgbClr val="0070C0"/>
                </a:solidFill>
              </a:rPr>
              <a:t>&lt;script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&gt;</a:t>
            </a:r>
          </a:p>
          <a:p>
            <a:pPr defTabSz="180000"/>
            <a:r>
              <a:rPr lang="en-US" altLang="ko-KR" sz="11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100" dirty="0">
                <a:solidFill>
                  <a:srgbClr val="0070C0"/>
                </a:solidFill>
              </a:rPr>
              <a:t>show() { // &lt;</a:t>
            </a:r>
            <a:r>
              <a:rPr lang="en-US" altLang="ko-KR" sz="1100" dirty="0" err="1">
                <a:solidFill>
                  <a:srgbClr val="0070C0"/>
                </a:solidFill>
              </a:rPr>
              <a:t>img</a:t>
            </a:r>
            <a:r>
              <a:rPr lang="en-US" altLang="ko-KR" sz="1100" dirty="0">
                <a:solidFill>
                  <a:srgbClr val="0070C0"/>
                </a:solidFill>
              </a:rPr>
              <a:t>&gt;</a:t>
            </a:r>
            <a:r>
              <a:rPr lang="ko-KR" altLang="en-US" sz="1100" dirty="0">
                <a:solidFill>
                  <a:srgbClr val="0070C0"/>
                </a:solidFill>
              </a:rPr>
              <a:t>에 이미지 달기</a:t>
            </a:r>
          </a:p>
          <a:p>
            <a:pPr defTabSz="180000"/>
            <a:r>
              <a:rPr lang="en-US" altLang="ko-KR" sz="1100" dirty="0" smtClean="0">
                <a:solidFill>
                  <a:srgbClr val="0070C0"/>
                </a:solidFill>
              </a:rPr>
              <a:t>		</a:t>
            </a:r>
            <a:r>
              <a:rPr lang="en-US" altLang="ko-KR" sz="11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100" dirty="0">
                <a:solidFill>
                  <a:srgbClr val="0070C0"/>
                </a:solidFill>
              </a:rPr>
              <a:t>("fig").</a:t>
            </a:r>
            <a:r>
              <a:rPr lang="en-US" altLang="ko-KR" sz="1100" dirty="0" err="1">
                <a:solidFill>
                  <a:srgbClr val="0070C0"/>
                </a:solidFill>
              </a:rPr>
              <a:t>src</a:t>
            </a:r>
            <a:r>
              <a:rPr lang="en-US" altLang="ko-KR" sz="1100" dirty="0">
                <a:solidFill>
                  <a:srgbClr val="0070C0"/>
                </a:solidFill>
              </a:rPr>
              <a:t> = "ElvisPresley.png"</a:t>
            </a:r>
          </a:p>
          <a:p>
            <a:pPr defTabSz="180000"/>
            <a:r>
              <a:rPr lang="en-US" altLang="ko-KR" sz="1100" dirty="0" smtClean="0">
                <a:solidFill>
                  <a:srgbClr val="0070C0"/>
                </a:solidFill>
              </a:rPr>
              <a:t>	}</a:t>
            </a:r>
            <a:endParaRPr lang="en-US" altLang="ko-KR" sz="1100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100" dirty="0" smtClean="0">
                <a:solidFill>
                  <a:srgbClr val="0070C0"/>
                </a:solidFill>
              </a:rPr>
              <a:t>	function </a:t>
            </a:r>
            <a:r>
              <a:rPr lang="en-US" altLang="ko-KR" sz="1100" dirty="0">
                <a:solidFill>
                  <a:srgbClr val="0070C0"/>
                </a:solidFill>
              </a:rPr>
              <a:t>hide() { // &lt;</a:t>
            </a:r>
            <a:r>
              <a:rPr lang="en-US" altLang="ko-KR" sz="1100" dirty="0" err="1">
                <a:solidFill>
                  <a:srgbClr val="0070C0"/>
                </a:solidFill>
              </a:rPr>
              <a:t>img</a:t>
            </a:r>
            <a:r>
              <a:rPr lang="en-US" altLang="ko-KR" sz="1100" dirty="0">
                <a:solidFill>
                  <a:srgbClr val="0070C0"/>
                </a:solidFill>
              </a:rPr>
              <a:t>&gt;</a:t>
            </a:r>
            <a:r>
              <a:rPr lang="ko-KR" altLang="en-US" sz="1100" dirty="0">
                <a:solidFill>
                  <a:srgbClr val="0070C0"/>
                </a:solidFill>
              </a:rPr>
              <a:t>에 이미지 제거</a:t>
            </a:r>
          </a:p>
          <a:p>
            <a:pPr defTabSz="180000"/>
            <a:r>
              <a:rPr lang="en-US" altLang="ko-KR" sz="1100" dirty="0" smtClean="0">
                <a:solidFill>
                  <a:srgbClr val="0070C0"/>
                </a:solidFill>
              </a:rPr>
              <a:t>		</a:t>
            </a:r>
            <a:r>
              <a:rPr lang="en-US" altLang="ko-KR" sz="1100" dirty="0" err="1" smtClean="0">
                <a:solidFill>
                  <a:srgbClr val="0070C0"/>
                </a:solidFill>
              </a:rPr>
              <a:t>document.getElementById</a:t>
            </a:r>
            <a:r>
              <a:rPr lang="en-US" altLang="ko-KR" sz="1100" dirty="0">
                <a:solidFill>
                  <a:srgbClr val="0070C0"/>
                </a:solidFill>
              </a:rPr>
              <a:t>("fig").</a:t>
            </a:r>
            <a:r>
              <a:rPr lang="en-US" altLang="ko-KR" sz="1100" dirty="0" err="1">
                <a:solidFill>
                  <a:srgbClr val="0070C0"/>
                </a:solidFill>
              </a:rPr>
              <a:t>src</a:t>
            </a:r>
            <a:r>
              <a:rPr lang="en-US" altLang="ko-KR" sz="1100" dirty="0">
                <a:solidFill>
                  <a:srgbClr val="0070C0"/>
                </a:solidFill>
              </a:rPr>
              <a:t>= "";</a:t>
            </a:r>
          </a:p>
          <a:p>
            <a:pPr defTabSz="180000"/>
            <a:r>
              <a:rPr lang="en-US" altLang="ko-KR" sz="1100" dirty="0" smtClean="0">
                <a:solidFill>
                  <a:srgbClr val="0070C0"/>
                </a:solidFill>
              </a:rPr>
              <a:t>	}</a:t>
            </a:r>
          </a:p>
          <a:p>
            <a:pPr defTabSz="180000"/>
            <a:r>
              <a:rPr lang="en-US" altLang="ko-KR" sz="1100" b="1" dirty="0" smtClean="0">
                <a:solidFill>
                  <a:srgbClr val="0070C0"/>
                </a:solidFill>
              </a:rPr>
              <a:t>&lt;/</a:t>
            </a:r>
            <a:r>
              <a:rPr lang="en-US" altLang="ko-KR" sz="1100" b="1" dirty="0">
                <a:solidFill>
                  <a:srgbClr val="0070C0"/>
                </a:solidFill>
              </a:rPr>
              <a:t>script&gt;</a:t>
            </a:r>
          </a:p>
          <a:p>
            <a:pPr defTabSz="180000"/>
            <a:r>
              <a:rPr lang="en-US" altLang="ko-KR" sz="1100" dirty="0"/>
              <a:t>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 </a:t>
            </a:r>
            <a:r>
              <a:rPr lang="en-US" altLang="ko-KR" sz="1100" b="1" dirty="0" err="1"/>
              <a:t>onmouseover</a:t>
            </a:r>
            <a:r>
              <a:rPr lang="en-US" altLang="ko-KR" sz="1100" b="1" dirty="0"/>
              <a:t>="show()" </a:t>
            </a:r>
            <a:r>
              <a:rPr lang="en-US" altLang="ko-KR" sz="1100" b="1" dirty="0" err="1"/>
              <a:t>onmouseout</a:t>
            </a:r>
            <a:r>
              <a:rPr lang="en-US" altLang="ko-KR" sz="1100" b="1" dirty="0"/>
              <a:t>="hide</a:t>
            </a:r>
            <a:r>
              <a:rPr lang="en-US" altLang="ko-KR" sz="1100" b="1" dirty="0" smtClean="0"/>
              <a:t>()"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		Elvis </a:t>
            </a:r>
            <a:r>
              <a:rPr lang="en-US" altLang="ko-KR" sz="1100" dirty="0"/>
              <a:t>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smtClean="0"/>
              <a:t>div&gt;</a:t>
            </a:r>
            <a:r>
              <a:rPr lang="en-US" altLang="ko-KR" sz="1100" b="1" dirty="0" smtClean="0"/>
              <a:t>&lt;</a:t>
            </a:r>
            <a:r>
              <a:rPr lang="en-US" altLang="ko-KR" sz="1100" b="1" dirty="0" err="1" smtClean="0"/>
              <a:t>img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id="fig" </a:t>
            </a:r>
            <a:r>
              <a:rPr lang="en-US" altLang="ko-KR" sz="1100" b="1" dirty="0" err="1"/>
              <a:t>src</a:t>
            </a:r>
            <a:r>
              <a:rPr lang="en-US" altLang="ko-KR" sz="1100" b="1" dirty="0"/>
              <a:t>=""&gt;</a:t>
            </a:r>
            <a:r>
              <a:rPr lang="en-US" altLang="ko-KR" sz="1100" dirty="0" smtClean="0"/>
              <a:t>&lt;/</a:t>
            </a:r>
            <a:r>
              <a:rPr lang="en-US" altLang="ko-KR" sz="1100" dirty="0"/>
              <a:t>div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He was an American singer and actor. In November</a:t>
            </a:r>
          </a:p>
          <a:p>
            <a:pPr defTabSz="180000"/>
            <a:r>
              <a:rPr lang="en-US" altLang="ko-KR" sz="1100" dirty="0" smtClean="0"/>
              <a:t>1956, he made his film debut in &lt;span&gt;Love Me </a:t>
            </a:r>
          </a:p>
          <a:p>
            <a:pPr defTabSz="180000"/>
            <a:r>
              <a:rPr lang="en-US" altLang="ko-KR" sz="1100" dirty="0" smtClean="0"/>
              <a:t>Tender&lt;/span&gt;. He is often referred to as </a:t>
            </a:r>
          </a:p>
          <a:p>
            <a:pPr defTabSz="180000"/>
            <a:r>
              <a:rPr lang="en-US" altLang="ko-KR" sz="1100" dirty="0" smtClean="0"/>
              <a:t>"&lt;span&gt;the King of Rock and Roll&lt;/span&gt;".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body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&lt;/</a:t>
            </a:r>
            <a:r>
              <a:rPr lang="en-US" altLang="ko-KR" sz="1100" dirty="0"/>
              <a:t>html</a:t>
            </a:r>
            <a:r>
              <a:rPr lang="en-US" altLang="ko-KR" sz="1100" dirty="0" smtClean="0"/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3953" y="5469874"/>
            <a:ext cx="2844048" cy="280928"/>
          </a:xfrm>
          <a:prstGeom prst="wedgeRoundRectCallout">
            <a:avLst>
              <a:gd name="adj1" fmla="val -55201"/>
              <a:gd name="adj2" fmla="val -372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텍스트에 마우스를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올리면 </a:t>
            </a:r>
            <a:r>
              <a:rPr lang="en-US" altLang="ko-KR" sz="1000" dirty="0" smtClean="0"/>
              <a:t>show() </a:t>
            </a:r>
            <a:r>
              <a:rPr lang="ko-KR" altLang="en-US" sz="1000" dirty="0" smtClean="0"/>
              <a:t>함수 호출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829897" y="3243695"/>
            <a:ext cx="1643107" cy="280928"/>
          </a:xfrm>
          <a:prstGeom prst="wedgeRoundRectCallout">
            <a:avLst>
              <a:gd name="adj1" fmla="val -84891"/>
              <a:gd name="adj2" fmla="val 435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err="1" smtClean="0"/>
              <a:t>자바스크립크</a:t>
            </a:r>
            <a:r>
              <a:rPr lang="ko-KR" altLang="en-US" sz="1050" dirty="0" smtClean="0"/>
              <a:t> 코드 추가</a:t>
            </a:r>
            <a:endParaRPr lang="ko-KR" altLang="en-US" sz="105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1" y="898267"/>
            <a:ext cx="3089009" cy="28444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3861048"/>
            <a:ext cx="3089009" cy="28444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38986" y="5218747"/>
            <a:ext cx="1423734" cy="817245"/>
          </a:xfrm>
          <a:prstGeom prst="wedgeRoundRectCallout">
            <a:avLst>
              <a:gd name="adj1" fmla="val -54073"/>
              <a:gd name="adj2" fmla="val -801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텍스트에 마우스를</a:t>
            </a:r>
            <a:r>
              <a:rPr lang="en-US" altLang="ko-KR" sz="1050" dirty="0" smtClean="0"/>
              <a:t> </a:t>
            </a:r>
          </a:p>
          <a:p>
            <a:r>
              <a:rPr lang="ko-KR" altLang="en-US" sz="1050" dirty="0" smtClean="0"/>
              <a:t>올리면 </a:t>
            </a:r>
            <a:r>
              <a:rPr lang="ko-KR" altLang="en-US" sz="1050" dirty="0" err="1" smtClean="0"/>
              <a:t>엘비스</a:t>
            </a:r>
            <a:r>
              <a:rPr lang="ko-KR" altLang="en-US" sz="1050" dirty="0" smtClean="0"/>
              <a:t> </a:t>
            </a:r>
            <a:endParaRPr lang="en-US" altLang="ko-KR" sz="1050" dirty="0" smtClean="0"/>
          </a:p>
          <a:p>
            <a:r>
              <a:rPr lang="ko-KR" altLang="en-US" sz="1050" dirty="0" smtClean="0"/>
              <a:t>이미지 출력</a:t>
            </a:r>
            <a:r>
              <a:rPr lang="en-US" altLang="ko-KR" sz="1050" dirty="0" smtClean="0"/>
              <a:t>.</a:t>
            </a:r>
          </a:p>
          <a:p>
            <a:r>
              <a:rPr lang="ko-KR" altLang="en-US" sz="1050" dirty="0" smtClean="0"/>
              <a:t>내리면 없어짐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20280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언어의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1990</a:t>
            </a:r>
            <a:r>
              <a:rPr lang="ko-KR" altLang="en-US" dirty="0" smtClean="0"/>
              <a:t>년 물리학자인 </a:t>
            </a:r>
            <a:r>
              <a:rPr lang="en-US" altLang="ko-KR" dirty="0"/>
              <a:t>Tim Berners-Lee</a:t>
            </a:r>
            <a:r>
              <a:rPr lang="ko-KR" altLang="en-US" dirty="0"/>
              <a:t>가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r>
              <a:rPr lang="ko-KR" altLang="en-US" dirty="0"/>
              <a:t>표준화된 태그로 웹 페이지를 작성하는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&gt;, &lt;</a:t>
            </a:r>
            <a:r>
              <a:rPr lang="en-US" altLang="ko-KR" dirty="0" err="1" smtClean="0"/>
              <a:t>hr</a:t>
            </a:r>
            <a:r>
              <a:rPr lang="en-US" altLang="ko-KR" dirty="0" smtClean="0"/>
              <a:t>&gt;, &lt;table&gt;, &lt;li&gt;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dirty="0"/>
              <a:t>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ko-KR" altLang="en-US" dirty="0"/>
              <a:t>웹 브라우저의 타임 </a:t>
            </a:r>
            <a:r>
              <a:rPr lang="ko-KR" altLang="en-US" dirty="0" smtClean="0"/>
              <a:t>라인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슬라이드</a:t>
            </a:r>
            <a:endParaRPr lang="ko-KR" altLang="en-US" dirty="0"/>
          </a:p>
          <a:p>
            <a:pPr lvl="2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74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915477" y="28193"/>
            <a:ext cx="7544955" cy="6860229"/>
            <a:chOff x="915477" y="28193"/>
            <a:chExt cx="7544955" cy="6860229"/>
          </a:xfrm>
        </p:grpSpPr>
        <p:cxnSp>
          <p:nvCxnSpPr>
            <p:cNvPr id="14" name="직선 화살표 연결선 13"/>
            <p:cNvCxnSpPr/>
            <p:nvPr/>
          </p:nvCxnSpPr>
          <p:spPr>
            <a:xfrm flipH="1">
              <a:off x="1398911" y="451633"/>
              <a:ext cx="4737" cy="643678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연결선 4"/>
            <p:cNvCxnSpPr/>
            <p:nvPr/>
          </p:nvCxnSpPr>
          <p:spPr>
            <a:xfrm>
              <a:off x="1400574" y="6483121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36" idx="3"/>
            </p:cNvCxnSpPr>
            <p:nvPr/>
          </p:nvCxnSpPr>
          <p:spPr>
            <a:xfrm flipV="1">
              <a:off x="1407920" y="5284649"/>
              <a:ext cx="7052512" cy="105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>
              <a:stCxn id="34" idx="3"/>
            </p:cNvCxnSpPr>
            <p:nvPr/>
          </p:nvCxnSpPr>
          <p:spPr>
            <a:xfrm flipV="1">
              <a:off x="1407920" y="4030556"/>
              <a:ext cx="7052512" cy="9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stCxn id="31" idx="3"/>
            </p:cNvCxnSpPr>
            <p:nvPr/>
          </p:nvCxnSpPr>
          <p:spPr>
            <a:xfrm flipV="1">
              <a:off x="1407920" y="3711755"/>
              <a:ext cx="7052512" cy="38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>
              <a:stCxn id="28" idx="3"/>
            </p:cNvCxnSpPr>
            <p:nvPr/>
          </p:nvCxnSpPr>
          <p:spPr>
            <a:xfrm flipV="1">
              <a:off x="1407920" y="2751315"/>
              <a:ext cx="7052512" cy="200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>
              <a:stCxn id="26" idx="3"/>
            </p:cNvCxnSpPr>
            <p:nvPr/>
          </p:nvCxnSpPr>
          <p:spPr>
            <a:xfrm flipV="1">
              <a:off x="1407920" y="2127851"/>
              <a:ext cx="7043061" cy="149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stCxn id="24" idx="3"/>
            </p:cNvCxnSpPr>
            <p:nvPr/>
          </p:nvCxnSpPr>
          <p:spPr>
            <a:xfrm flipV="1">
              <a:off x="1407920" y="1824069"/>
              <a:ext cx="7043061" cy="170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>
              <a:stCxn id="21" idx="3"/>
            </p:cNvCxnSpPr>
            <p:nvPr/>
          </p:nvCxnSpPr>
          <p:spPr>
            <a:xfrm>
              <a:off x="1407920" y="1513332"/>
              <a:ext cx="7043061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>
              <a:stCxn id="19" idx="3"/>
            </p:cNvCxnSpPr>
            <p:nvPr/>
          </p:nvCxnSpPr>
          <p:spPr>
            <a:xfrm>
              <a:off x="1407920" y="1180111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915477" y="40466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28877" y="422758"/>
              <a:ext cx="543143" cy="17972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HTTP</a:t>
              </a:r>
              <a:endParaRPr lang="ko-KR" altLang="en-US" sz="11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92029" y="143196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2.0</a:t>
              </a:r>
              <a:endParaRPr lang="ko-KR" altLang="en-US" sz="1100" dirty="0"/>
            </a:p>
          </p:txBody>
        </p:sp>
        <p:cxnSp>
          <p:nvCxnSpPr>
            <p:cNvPr id="18" name="직선 화살표 연결선 17"/>
            <p:cNvCxnSpPr>
              <a:endCxn id="17" idx="0"/>
            </p:cNvCxnSpPr>
            <p:nvPr/>
          </p:nvCxnSpPr>
          <p:spPr>
            <a:xfrm flipH="1">
              <a:off x="2300449" y="814371"/>
              <a:ext cx="1" cy="6175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915477" y="104930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5477" y="138252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56942" y="1418071"/>
              <a:ext cx="1027084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Netscape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5477" y="171034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32240" y="1731853"/>
              <a:ext cx="127648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15477" y="201199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67823" y="2049611"/>
              <a:ext cx="605323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15477" y="26405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5477" y="35847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71593" y="3622546"/>
              <a:ext cx="1197782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5477" y="390947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87989" y="3941434"/>
              <a:ext cx="564991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15477" y="516443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012339" y="5192417"/>
              <a:ext cx="71629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15477" y="634243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79627" y="6385449"/>
              <a:ext cx="1181715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pic>
          <p:nvPicPr>
            <p:cNvPr id="45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317" y="5183749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83" y="20581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891" y="3941434"/>
              <a:ext cx="177477" cy="177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6923" y="174300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3625662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376" y="1421463"/>
              <a:ext cx="177485" cy="177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6794" y="6352482"/>
              <a:ext cx="366609" cy="273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/>
            <p:cNvSpPr txBox="1"/>
            <p:nvPr/>
          </p:nvSpPr>
          <p:spPr>
            <a:xfrm>
              <a:off x="1892029" y="172522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3.0</a:t>
              </a:r>
              <a:endParaRPr lang="ko-KR" altLang="en-US" sz="1100" dirty="0"/>
            </a:p>
          </p:txBody>
        </p:sp>
        <p:cxnSp>
          <p:nvCxnSpPr>
            <p:cNvPr id="60" name="직선 연결선 59"/>
            <p:cNvCxnSpPr/>
            <p:nvPr/>
          </p:nvCxnSpPr>
          <p:spPr>
            <a:xfrm flipV="1">
              <a:off x="1418989" y="2440600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915477" y="2309795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1997</a:t>
              </a:r>
              <a:endParaRPr lang="ko-KR" altLang="en-US" sz="11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892029" y="2329901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3.2</a:t>
              </a:r>
              <a:endParaRPr lang="ko-KR" altLang="en-US" sz="11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892029" y="2611873"/>
              <a:ext cx="81683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4.0</a:t>
              </a:r>
              <a:endParaRPr lang="ko-KR" altLang="en-US" sz="1100" dirty="0"/>
            </a:p>
          </p:txBody>
        </p:sp>
        <p:cxnSp>
          <p:nvCxnSpPr>
            <p:cNvPr id="63" name="직선 연결선 62"/>
            <p:cNvCxnSpPr/>
            <p:nvPr/>
          </p:nvCxnSpPr>
          <p:spPr>
            <a:xfrm flipV="1">
              <a:off x="1417581" y="5020418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781487" y="4884360"/>
              <a:ext cx="1037922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 </a:t>
              </a:r>
              <a:r>
                <a:rPr lang="ko-KR" altLang="en-US" sz="1100" dirty="0" smtClean="0"/>
                <a:t>시작</a:t>
              </a:r>
              <a:endParaRPr lang="ko-KR" altLang="en-US" sz="11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15477" y="487523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2007</a:t>
              </a:r>
              <a:endParaRPr lang="ko-KR" altLang="en-US" sz="11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15477" y="609329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2014</a:t>
              </a:r>
              <a:endParaRPr lang="ko-KR" altLang="en-US" sz="1100" dirty="0"/>
            </a:p>
          </p:txBody>
        </p:sp>
        <p:cxnSp>
          <p:nvCxnSpPr>
            <p:cNvPr id="67" name="직선 연결선 66"/>
            <p:cNvCxnSpPr/>
            <p:nvPr/>
          </p:nvCxnSpPr>
          <p:spPr>
            <a:xfrm>
              <a:off x="1380815" y="6235464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1943968" y="6111339"/>
              <a:ext cx="712960" cy="19769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5</a:t>
              </a:r>
              <a:endParaRPr lang="ko-KR" altLang="en-US" sz="1100" dirty="0"/>
            </a:p>
          </p:txBody>
        </p:sp>
        <p:cxnSp>
          <p:nvCxnSpPr>
            <p:cNvPr id="69" name="직선 화살표 연결선 68"/>
            <p:cNvCxnSpPr>
              <a:stCxn id="17" idx="2"/>
              <a:endCxn id="58" idx="0"/>
            </p:cNvCxnSpPr>
            <p:nvPr/>
          </p:nvCxnSpPr>
          <p:spPr>
            <a:xfrm>
              <a:off x="2300449" y="1629653"/>
              <a:ext cx="0" cy="955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58" idx="2"/>
              <a:endCxn id="59" idx="0"/>
            </p:cNvCxnSpPr>
            <p:nvPr/>
          </p:nvCxnSpPr>
          <p:spPr>
            <a:xfrm>
              <a:off x="2300449" y="1922913"/>
              <a:ext cx="0" cy="40698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59" idx="2"/>
            </p:cNvCxnSpPr>
            <p:nvPr/>
          </p:nvCxnSpPr>
          <p:spPr>
            <a:xfrm flipH="1">
              <a:off x="2299046" y="2527593"/>
              <a:ext cx="1403" cy="15849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2" idx="2"/>
              <a:endCxn id="64" idx="0"/>
            </p:cNvCxnSpPr>
            <p:nvPr/>
          </p:nvCxnSpPr>
          <p:spPr>
            <a:xfrm flipH="1">
              <a:off x="2300448" y="2809565"/>
              <a:ext cx="1" cy="207479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/>
            <p:cNvCxnSpPr>
              <a:stCxn id="64" idx="2"/>
              <a:endCxn id="68" idx="0"/>
            </p:cNvCxnSpPr>
            <p:nvPr/>
          </p:nvCxnSpPr>
          <p:spPr>
            <a:xfrm>
              <a:off x="2300448" y="5082052"/>
              <a:ext cx="0" cy="102928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3486148" y="202287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1</a:t>
              </a:r>
              <a:endParaRPr lang="ko-KR" altLang="en-US" sz="11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486148" y="2694500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2</a:t>
              </a:r>
              <a:endParaRPr lang="ko-KR" altLang="en-US" sz="1100" dirty="0"/>
            </a:p>
          </p:txBody>
        </p:sp>
        <p:cxnSp>
          <p:nvCxnSpPr>
            <p:cNvPr id="86" name="직선 화살표 연결선 85"/>
            <p:cNvCxnSpPr>
              <a:endCxn id="85" idx="0"/>
            </p:cNvCxnSpPr>
            <p:nvPr/>
          </p:nvCxnSpPr>
          <p:spPr>
            <a:xfrm>
              <a:off x="3762127" y="2242503"/>
              <a:ext cx="14919" cy="451997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915477" y="576703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2012</a:t>
              </a:r>
              <a:endParaRPr lang="ko-KR" altLang="en-US" sz="1100" dirty="0"/>
            </a:p>
          </p:txBody>
        </p:sp>
        <p:cxnSp>
          <p:nvCxnSpPr>
            <p:cNvPr id="93" name="직선 연결선 92"/>
            <p:cNvCxnSpPr/>
            <p:nvPr/>
          </p:nvCxnSpPr>
          <p:spPr>
            <a:xfrm flipV="1">
              <a:off x="1428811" y="5897839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3486148" y="5812908"/>
              <a:ext cx="581796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CSS 3</a:t>
              </a:r>
              <a:endParaRPr lang="ko-KR" altLang="en-US" sz="1100" dirty="0"/>
            </a:p>
          </p:txBody>
        </p:sp>
        <p:cxnSp>
          <p:nvCxnSpPr>
            <p:cNvPr id="95" name="직선 화살표 연결선 94"/>
            <p:cNvCxnSpPr>
              <a:stCxn id="85" idx="2"/>
              <a:endCxn id="94" idx="0"/>
            </p:cNvCxnSpPr>
            <p:nvPr/>
          </p:nvCxnSpPr>
          <p:spPr>
            <a:xfrm>
              <a:off x="3777046" y="2892192"/>
              <a:ext cx="0" cy="292071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4801045" y="2036475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1.0/1.1</a:t>
              </a:r>
              <a:endParaRPr lang="ko-KR" altLang="en-US" sz="11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923595" y="237322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1.2</a:t>
              </a:r>
              <a:endParaRPr lang="ko-KR" altLang="en-US" sz="11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801045" y="2686442"/>
              <a:ext cx="1297730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1.3/1.4</a:t>
              </a:r>
              <a:endParaRPr lang="ko-KR" altLang="en-US" sz="1100" dirty="0"/>
            </a:p>
          </p:txBody>
        </p:sp>
        <p:cxnSp>
          <p:nvCxnSpPr>
            <p:cNvPr id="103" name="직선 연결선 102"/>
            <p:cNvCxnSpPr/>
            <p:nvPr/>
          </p:nvCxnSpPr>
          <p:spPr>
            <a:xfrm flipV="1">
              <a:off x="1378509" y="3339009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915477" y="322854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2000</a:t>
              </a:r>
              <a:endParaRPr lang="ko-KR" altLang="en-US" sz="11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923595" y="3249959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1.5</a:t>
              </a:r>
              <a:endParaRPr lang="ko-KR" altLang="en-US" sz="11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915477" y="423407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2005</a:t>
              </a:r>
              <a:endParaRPr lang="ko-KR" altLang="en-US" sz="1100" dirty="0"/>
            </a:p>
          </p:txBody>
        </p:sp>
        <p:cxnSp>
          <p:nvCxnSpPr>
            <p:cNvPr id="106" name="직선 연결선 105"/>
            <p:cNvCxnSpPr/>
            <p:nvPr/>
          </p:nvCxnSpPr>
          <p:spPr>
            <a:xfrm flipV="1">
              <a:off x="1398911" y="4364877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4923594" y="430824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1.6</a:t>
              </a:r>
              <a:endParaRPr lang="ko-KR" altLang="en-US" sz="1100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15477" y="4573667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2006</a:t>
              </a:r>
              <a:endParaRPr lang="ko-KR" altLang="en-US" sz="1100" dirty="0"/>
            </a:p>
          </p:txBody>
        </p:sp>
        <p:cxnSp>
          <p:nvCxnSpPr>
            <p:cNvPr id="109" name="직선 연결선 108"/>
            <p:cNvCxnSpPr/>
            <p:nvPr/>
          </p:nvCxnSpPr>
          <p:spPr>
            <a:xfrm flipV="1">
              <a:off x="1417580" y="4716648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4934223" y="4645153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1.7</a:t>
              </a:r>
              <a:endParaRPr lang="ko-KR" altLang="en-US" sz="11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934222" y="4992517"/>
              <a:ext cx="1052629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err="1" smtClean="0"/>
                <a:t>Javascript</a:t>
              </a:r>
              <a:r>
                <a:rPr lang="en-US" altLang="ko-KR" sz="1100" dirty="0" smtClean="0"/>
                <a:t> 1.8</a:t>
              </a:r>
              <a:endParaRPr lang="ko-KR" altLang="en-US" sz="1100" dirty="0"/>
            </a:p>
          </p:txBody>
        </p:sp>
        <p:cxnSp>
          <p:nvCxnSpPr>
            <p:cNvPr id="122" name="직선 화살표 연결선 121"/>
            <p:cNvCxnSpPr>
              <a:stCxn id="99" idx="2"/>
              <a:endCxn id="100" idx="0"/>
            </p:cNvCxnSpPr>
            <p:nvPr/>
          </p:nvCxnSpPr>
          <p:spPr>
            <a:xfrm>
              <a:off x="5449910" y="2234167"/>
              <a:ext cx="0" cy="13906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화살표 연결선 125"/>
            <p:cNvCxnSpPr>
              <a:stCxn id="100" idx="2"/>
              <a:endCxn id="101" idx="0"/>
            </p:cNvCxnSpPr>
            <p:nvPr/>
          </p:nvCxnSpPr>
          <p:spPr>
            <a:xfrm>
              <a:off x="5449910" y="2570919"/>
              <a:ext cx="0" cy="11552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/>
            <p:cNvCxnSpPr>
              <a:stCxn id="101" idx="2"/>
              <a:endCxn id="102" idx="0"/>
            </p:cNvCxnSpPr>
            <p:nvPr/>
          </p:nvCxnSpPr>
          <p:spPr>
            <a:xfrm>
              <a:off x="5449910" y="2884134"/>
              <a:ext cx="0" cy="36582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102" idx="2"/>
              <a:endCxn id="107" idx="0"/>
            </p:cNvCxnSpPr>
            <p:nvPr/>
          </p:nvCxnSpPr>
          <p:spPr>
            <a:xfrm flipH="1">
              <a:off x="5449909" y="3447651"/>
              <a:ext cx="1" cy="86059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화살표 연결선 134"/>
            <p:cNvCxnSpPr>
              <a:stCxn id="107" idx="2"/>
              <a:endCxn id="110" idx="0"/>
            </p:cNvCxnSpPr>
            <p:nvPr/>
          </p:nvCxnSpPr>
          <p:spPr>
            <a:xfrm>
              <a:off x="5449909" y="4505935"/>
              <a:ext cx="10629" cy="13921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화살표 연결선 137"/>
            <p:cNvCxnSpPr>
              <a:stCxn id="110" idx="2"/>
              <a:endCxn id="112" idx="0"/>
            </p:cNvCxnSpPr>
            <p:nvPr/>
          </p:nvCxnSpPr>
          <p:spPr>
            <a:xfrm flipH="1">
              <a:off x="5460537" y="4842845"/>
              <a:ext cx="1" cy="149672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직선 화살표 연결선 140"/>
            <p:cNvCxnSpPr>
              <a:stCxn id="22" idx="2"/>
              <a:endCxn id="25" idx="0"/>
            </p:cNvCxnSpPr>
            <p:nvPr/>
          </p:nvCxnSpPr>
          <p:spPr>
            <a:xfrm>
              <a:off x="7370484" y="1615763"/>
              <a:ext cx="0" cy="11609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화살표 연결선 143"/>
            <p:cNvCxnSpPr>
              <a:stCxn id="25" idx="2"/>
              <a:endCxn id="27" idx="0"/>
            </p:cNvCxnSpPr>
            <p:nvPr/>
          </p:nvCxnSpPr>
          <p:spPr>
            <a:xfrm>
              <a:off x="7370484" y="1929545"/>
              <a:ext cx="1" cy="12006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화살표 연결선 146"/>
            <p:cNvCxnSpPr>
              <a:stCxn id="27" idx="2"/>
              <a:endCxn id="32" idx="0"/>
            </p:cNvCxnSpPr>
            <p:nvPr/>
          </p:nvCxnSpPr>
          <p:spPr>
            <a:xfrm flipH="1">
              <a:off x="7370484" y="2247303"/>
              <a:ext cx="1" cy="137524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>
              <a:stCxn id="32" idx="2"/>
              <a:endCxn id="35" idx="0"/>
            </p:cNvCxnSpPr>
            <p:nvPr/>
          </p:nvCxnSpPr>
          <p:spPr>
            <a:xfrm>
              <a:off x="7370484" y="3820238"/>
              <a:ext cx="1" cy="121196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화살표 연결선 153"/>
            <p:cNvCxnSpPr>
              <a:stCxn id="35" idx="2"/>
              <a:endCxn id="37" idx="0"/>
            </p:cNvCxnSpPr>
            <p:nvPr/>
          </p:nvCxnSpPr>
          <p:spPr>
            <a:xfrm flipH="1">
              <a:off x="7370484" y="4139126"/>
              <a:ext cx="1" cy="105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직선 화살표 연결선 156"/>
            <p:cNvCxnSpPr>
              <a:stCxn id="37" idx="2"/>
              <a:endCxn id="39" idx="0"/>
            </p:cNvCxnSpPr>
            <p:nvPr/>
          </p:nvCxnSpPr>
          <p:spPr>
            <a:xfrm>
              <a:off x="7370484" y="5390109"/>
              <a:ext cx="1" cy="99534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/>
            <p:cNvSpPr txBox="1"/>
            <p:nvPr/>
          </p:nvSpPr>
          <p:spPr>
            <a:xfrm>
              <a:off x="1941601" y="28193"/>
              <a:ext cx="71489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HTML 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417254" y="28193"/>
              <a:ext cx="57868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CSS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970859" y="28193"/>
              <a:ext cx="979362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err="1" smtClean="0">
                  <a:latin typeface="Arial Narrow" panose="020B0606020202030204" pitchFamily="34" charset="0"/>
                </a:rPr>
                <a:t>Javascript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6717684" y="28193"/>
              <a:ext cx="1224598" cy="374571"/>
            </a:xfrm>
            <a:prstGeom prst="roundRect">
              <a:avLst/>
            </a:prstGeom>
            <a:noFill/>
            <a:ln w="12700">
              <a:noFill/>
            </a:ln>
            <a:effectLst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600" dirty="0" smtClean="0">
                  <a:latin typeface="Arial Narrow" panose="020B0606020202030204" pitchFamily="34" charset="0"/>
                </a:rPr>
                <a:t>Web Browser</a:t>
              </a:r>
              <a:endParaRPr lang="ko-KR" altLang="en-US" sz="1600" dirty="0">
                <a:latin typeface="Arial Narrow" panose="020B0606020202030204" pitchFamily="34" charset="0"/>
              </a:endParaRPr>
            </a:p>
          </p:txBody>
        </p:sp>
        <p:cxnSp>
          <p:nvCxnSpPr>
            <p:cNvPr id="96" name="직선 화살표 연결선 95"/>
            <p:cNvCxnSpPr>
              <a:stCxn id="68" idx="2"/>
            </p:cNvCxnSpPr>
            <p:nvPr/>
          </p:nvCxnSpPr>
          <p:spPr>
            <a:xfrm flipH="1">
              <a:off x="2299046" y="6309031"/>
              <a:ext cx="1402" cy="5793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/>
            <p:cNvCxnSpPr>
              <a:stCxn id="94" idx="2"/>
            </p:cNvCxnSpPr>
            <p:nvPr/>
          </p:nvCxnSpPr>
          <p:spPr>
            <a:xfrm flipH="1">
              <a:off x="3773316" y="6010600"/>
              <a:ext cx="3730" cy="84740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12" idx="2"/>
            </p:cNvCxnSpPr>
            <p:nvPr/>
          </p:nvCxnSpPr>
          <p:spPr>
            <a:xfrm>
              <a:off x="5460537" y="5190209"/>
              <a:ext cx="3" cy="169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>
              <a:stCxn id="39" idx="2"/>
            </p:cNvCxnSpPr>
            <p:nvPr/>
          </p:nvCxnSpPr>
          <p:spPr>
            <a:xfrm>
              <a:off x="7370485" y="6583141"/>
              <a:ext cx="0" cy="30528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920830" y="686193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1991</a:t>
              </a:r>
              <a:endParaRPr lang="ko-KR" altLang="en-US" sz="1100" dirty="0"/>
            </a:p>
          </p:txBody>
        </p:sp>
        <p:cxnSp>
          <p:nvCxnSpPr>
            <p:cNvPr id="116" name="직선 연결선 115"/>
            <p:cNvCxnSpPr/>
            <p:nvPr/>
          </p:nvCxnSpPr>
          <p:spPr>
            <a:xfrm>
              <a:off x="1403648" y="806838"/>
              <a:ext cx="7043061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/>
            <p:cNvCxnSpPr>
              <a:stCxn id="16" idx="2"/>
              <a:endCxn id="114" idx="0"/>
            </p:cNvCxnSpPr>
            <p:nvPr/>
          </p:nvCxnSpPr>
          <p:spPr>
            <a:xfrm flipH="1">
              <a:off x="2299046" y="602478"/>
              <a:ext cx="1403" cy="109468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1890627" y="711946"/>
              <a:ext cx="816838" cy="19769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altLang="ko-KR" sz="1100" dirty="0" smtClean="0"/>
                <a:t>HTML 1.0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733033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출현 배경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err="1" smtClean="0"/>
              <a:t>비표준</a:t>
            </a:r>
            <a:r>
              <a:rPr lang="ko-KR" altLang="en-US" dirty="0" smtClean="0"/>
              <a:t> 기술의 혼재</a:t>
            </a:r>
            <a:endParaRPr lang="en-US" altLang="ko-KR" dirty="0" smtClean="0"/>
          </a:p>
          <a:p>
            <a:pPr lvl="1"/>
            <a:r>
              <a:rPr lang="en-US" altLang="ko-KR" dirty="0"/>
              <a:t>Active-X</a:t>
            </a:r>
            <a:r>
              <a:rPr lang="ko-KR" altLang="en-US" dirty="0"/>
              <a:t>나 플러그인</a:t>
            </a:r>
            <a:r>
              <a:rPr lang="en-US" altLang="ko-KR" dirty="0"/>
              <a:t>, </a:t>
            </a:r>
            <a:r>
              <a:rPr lang="ko-KR" altLang="en-US" dirty="0"/>
              <a:t>플래시 </a:t>
            </a:r>
            <a:r>
              <a:rPr lang="ko-KR" altLang="en-US" dirty="0" smtClean="0"/>
              <a:t>등 </a:t>
            </a:r>
            <a:r>
              <a:rPr lang="ko-KR" altLang="en-US" dirty="0" err="1"/>
              <a:t>비표준</a:t>
            </a:r>
            <a:r>
              <a:rPr lang="ko-KR" altLang="en-US" dirty="0"/>
              <a:t> </a:t>
            </a:r>
            <a:r>
              <a:rPr lang="ko-KR" altLang="en-US" dirty="0" smtClean="0"/>
              <a:t>기술 난립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사이에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문서와 웹 자원에 대한 심각한 비호환성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인터넷 기기의 다양화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PC,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단말기 등에 웹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기존의 웹 페이지가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기기에서 작동하지 않음</a:t>
            </a:r>
          </a:p>
          <a:p>
            <a:pPr marL="0" lv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새로운 범용 웹 표준의 필요성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비표준</a:t>
            </a:r>
            <a:r>
              <a:rPr lang="ko-KR" altLang="en-US" dirty="0" smtClean="0"/>
              <a:t> </a:t>
            </a:r>
            <a:r>
              <a:rPr lang="ko-KR" altLang="en-US" dirty="0"/>
              <a:t>기술에 의존하는 </a:t>
            </a:r>
            <a:r>
              <a:rPr lang="en-US" altLang="ko-KR" dirty="0"/>
              <a:t>PC </a:t>
            </a:r>
            <a:r>
              <a:rPr lang="ko-KR" altLang="en-US" dirty="0"/>
              <a:t>위주의 기존 웹 </a:t>
            </a:r>
            <a:r>
              <a:rPr lang="ko-KR" altLang="en-US" dirty="0" smtClean="0"/>
              <a:t>방식의 한계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스마트폰과</a:t>
            </a:r>
            <a:r>
              <a:rPr lang="ko-KR" altLang="en-US" dirty="0" smtClean="0"/>
              <a:t> </a:t>
            </a:r>
            <a:r>
              <a:rPr lang="ko-KR" altLang="en-US" dirty="0" err="1"/>
              <a:t>태블릿</a:t>
            </a:r>
            <a:r>
              <a:rPr lang="ko-KR" altLang="en-US" dirty="0"/>
              <a:t> 장치 등의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smtClean="0"/>
              <a:t>기기를 </a:t>
            </a:r>
            <a:r>
              <a:rPr lang="ko-KR" altLang="en-US" dirty="0"/>
              <a:t>수용할 수 </a:t>
            </a:r>
            <a:r>
              <a:rPr lang="ko-KR" altLang="en-US" dirty="0" smtClean="0"/>
              <a:t>없음</a:t>
            </a:r>
            <a:endParaRPr lang="ko-KR" altLang="en-US" dirty="0"/>
          </a:p>
          <a:p>
            <a:pPr lvl="1"/>
            <a:r>
              <a:rPr lang="ko-KR" altLang="en-US" dirty="0" err="1"/>
              <a:t>모바일과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에서 동시에 사용할 수 있도록 하는 범용 웹 </a:t>
            </a:r>
            <a:r>
              <a:rPr lang="ko-KR" altLang="en-US" dirty="0" smtClean="0"/>
              <a:t>표준 개발 필요성 대두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표준 </a:t>
            </a:r>
            <a:r>
              <a:rPr lang="en-US" altLang="ko-KR" dirty="0" smtClean="0"/>
              <a:t>-&gt;  HTML5</a:t>
            </a:r>
            <a:endParaRPr lang="ko-KR" altLang="en-US" dirty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151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인터넷 접속 가능한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다양한 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593" y="1783443"/>
            <a:ext cx="700764" cy="1341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72816"/>
            <a:ext cx="714821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274" y="1766146"/>
            <a:ext cx="699540" cy="1410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598" y="1765376"/>
            <a:ext cx="868796" cy="142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446" y="1789689"/>
            <a:ext cx="726813" cy="134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01274" y="3169572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iPhone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2091743" y="3176242"/>
            <a:ext cx="6014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Galaxy</a:t>
            </a:r>
            <a:endParaRPr lang="ko-KR" alt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3375240" y="3131307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Bada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657164" y="3151482"/>
            <a:ext cx="8755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 smtClean="0"/>
              <a:t>BLackberry</a:t>
            </a:r>
            <a:endParaRPr lang="ko-KR" alt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872857" y="3137553"/>
            <a:ext cx="11641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Window Phone</a:t>
            </a:r>
            <a:endParaRPr lang="ko-KR" altLang="en-US" sz="1100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58" y="3606963"/>
            <a:ext cx="1055966" cy="1304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702" y="3584138"/>
            <a:ext cx="1942006" cy="132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378" y="3455582"/>
            <a:ext cx="1128873" cy="158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3" y="5271135"/>
            <a:ext cx="2299871" cy="127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944" y="5391231"/>
            <a:ext cx="2014022" cy="96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321" y="5491269"/>
            <a:ext cx="1191439" cy="866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688536" y="6325129"/>
            <a:ext cx="9909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Play Station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686616" y="6325417"/>
            <a:ext cx="708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Gear VR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548126" y="2362919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모바일</a:t>
            </a:r>
            <a:r>
              <a:rPr lang="ko-KR" altLang="en-US" sz="1400" dirty="0" smtClean="0"/>
              <a:t> 기기</a:t>
            </a:r>
            <a:endParaRPr lang="en-US" altLang="ko-KR" sz="1400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00526" y="4105079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태블릿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PC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8165" y="5391231"/>
            <a:ext cx="114486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스마트</a:t>
            </a:r>
            <a:r>
              <a:rPr lang="en-US" altLang="ko-KR" sz="1400" dirty="0" smtClean="0"/>
              <a:t> TV, </a:t>
            </a:r>
          </a:p>
          <a:p>
            <a:r>
              <a:rPr lang="ko-KR" altLang="en-US" sz="1400" dirty="0" smtClean="0"/>
              <a:t>게임기 등</a:t>
            </a:r>
            <a:endParaRPr lang="en-US" altLang="ko-KR" sz="1400" dirty="0" smtClean="0"/>
          </a:p>
          <a:p>
            <a:r>
              <a:rPr lang="ko-KR" altLang="en-US" sz="1400" dirty="0" smtClean="0"/>
              <a:t>다양한 기기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45938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ko-KR" dirty="0"/>
              <a:t>HTML5</a:t>
            </a:r>
            <a:r>
              <a:rPr lang="ko-KR" altLang="en-US" dirty="0"/>
              <a:t>의 목적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페이지의 작성 원리 정착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구조는 </a:t>
            </a:r>
            <a:r>
              <a:rPr lang="en-US" altLang="ko-KR" dirty="0" smtClean="0"/>
              <a:t>HTML5 </a:t>
            </a:r>
            <a:r>
              <a:rPr lang="ko-KR" altLang="en-US" dirty="0" smtClean="0"/>
              <a:t>태그로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모양은 </a:t>
            </a:r>
            <a:r>
              <a:rPr lang="en-US" altLang="ko-KR" dirty="0" smtClean="0"/>
              <a:t>CSS3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행동은 </a:t>
            </a:r>
            <a:r>
              <a:rPr lang="en-US" altLang="ko-KR" dirty="0" err="1" smtClean="0"/>
              <a:t>javascript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r>
              <a:rPr lang="ko-KR" altLang="en-US" dirty="0" smtClean="0"/>
              <a:t>웹 페이지의 플랫폼이나 장치 의존성 제거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HTML5</a:t>
            </a:r>
            <a:r>
              <a:rPr lang="ko-KR" altLang="en-US" dirty="0" smtClean="0"/>
              <a:t>로 개발된 웹 페이지나 웹 애플리케이션은 </a:t>
            </a:r>
            <a:r>
              <a:rPr lang="en-US" altLang="ko-KR" dirty="0" smtClean="0"/>
              <a:t>PC/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등의 기기나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운영체제에 관계없이 동일한 실행 확보</a:t>
            </a:r>
            <a:endParaRPr lang="en-US" altLang="ko-KR" dirty="0" smtClean="0"/>
          </a:p>
          <a:p>
            <a:pPr lvl="2"/>
            <a:r>
              <a:rPr lang="en-US" altLang="ko-KR" dirty="0"/>
              <a:t>Active-X, </a:t>
            </a:r>
            <a:r>
              <a:rPr lang="ko-KR" altLang="en-US" dirty="0"/>
              <a:t>플래시 사용 </a:t>
            </a:r>
            <a:r>
              <a:rPr lang="ko-KR" altLang="en-US" dirty="0" err="1" smtClean="0"/>
              <a:t>필요없음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82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83569" y="1006733"/>
            <a:ext cx="3528392" cy="5472608"/>
          </a:xfrm>
          <a:prstGeom prst="rect">
            <a:avLst/>
          </a:prstGeom>
          <a:solidFill>
            <a:schemeClr val="bg1"/>
          </a:solidFill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4964577" y="1014502"/>
            <a:ext cx="3783887" cy="5472608"/>
          </a:xfrm>
          <a:prstGeom prst="rect">
            <a:avLst/>
          </a:prstGeom>
          <a:solidFill>
            <a:schemeClr val="bg1"/>
          </a:solidFill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5067917" y="4607133"/>
            <a:ext cx="3572128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827585" y="4607133"/>
            <a:ext cx="3240360" cy="1800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HTML5 </a:t>
            </a:r>
            <a:r>
              <a:rPr lang="ko-KR" altLang="en-US" dirty="0"/>
              <a:t>이전의 웹과 </a:t>
            </a:r>
            <a:r>
              <a:rPr lang="en-US" altLang="ko-KR" dirty="0"/>
              <a:t>HTML5</a:t>
            </a:r>
            <a:r>
              <a:rPr lang="ko-KR" altLang="en-US" dirty="0"/>
              <a:t>를 도입한 웹의 </a:t>
            </a:r>
            <a:r>
              <a:rPr lang="ko-KR" altLang="en-US" dirty="0" smtClean="0"/>
              <a:t>비교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" name="순서도: 처리 3"/>
          <p:cNvSpPr/>
          <p:nvPr/>
        </p:nvSpPr>
        <p:spPr>
          <a:xfrm>
            <a:off x="1717577" y="1366773"/>
            <a:ext cx="1296144" cy="457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기존 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31642" y="2095395"/>
            <a:ext cx="2081201" cy="5675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웹 브라우저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1562153" y="2938742"/>
            <a:ext cx="1620180" cy="3600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Active-X/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플래시여</a:t>
            </a:r>
            <a:r>
              <a:rPr lang="ko-KR" altLang="en-US" sz="1050" dirty="0" err="1">
                <a:solidFill>
                  <a:schemeClr val="tx1"/>
                </a:solidFill>
              </a:rPr>
              <a:t>러</a:t>
            </a:r>
            <a:r>
              <a:rPr lang="ko-KR" altLang="en-US" sz="1050" dirty="0" smtClean="0">
                <a:solidFill>
                  <a:schemeClr val="tx1"/>
                </a:solidFill>
              </a:rPr>
              <a:t> 플러그인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028276" y="3298782"/>
            <a:ext cx="2866365" cy="1205966"/>
            <a:chOff x="1172291" y="3344785"/>
            <a:chExt cx="2866365" cy="1205966"/>
          </a:xfrm>
        </p:grpSpPr>
        <p:sp>
          <p:nvSpPr>
            <p:cNvPr id="11" name="TextBox 10"/>
            <p:cNvSpPr txBox="1"/>
            <p:nvPr/>
          </p:nvSpPr>
          <p:spPr>
            <a:xfrm>
              <a:off x="2356302" y="4319919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게임</a:t>
              </a:r>
              <a:endParaRPr lang="ko-KR" altLang="en-US" sz="900" dirty="0"/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291" y="3702787"/>
              <a:ext cx="874396" cy="4954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985" y="3637551"/>
              <a:ext cx="862671" cy="5761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717032"/>
              <a:ext cx="817984" cy="6206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3175985" y="4206280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애니메이션</a:t>
              </a:r>
              <a:endParaRPr lang="ko-KR" altLang="en-US" sz="9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44031" y="4178112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동영</a:t>
              </a:r>
              <a:r>
                <a:rPr lang="ko-KR" altLang="en-US" sz="900" dirty="0"/>
                <a:t>상</a:t>
              </a:r>
            </a:p>
          </p:txBody>
        </p:sp>
        <p:cxnSp>
          <p:nvCxnSpPr>
            <p:cNvPr id="15" name="직선 화살표 연결선 14"/>
            <p:cNvCxnSpPr>
              <a:stCxn id="5" idx="4"/>
              <a:endCxn id="7" idx="0"/>
            </p:cNvCxnSpPr>
            <p:nvPr/>
          </p:nvCxnSpPr>
          <p:spPr>
            <a:xfrm flipH="1">
              <a:off x="1609489" y="3344785"/>
              <a:ext cx="978777" cy="3580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>
              <a:stCxn id="5" idx="4"/>
              <a:endCxn id="1031" idx="0"/>
            </p:cNvCxnSpPr>
            <p:nvPr/>
          </p:nvCxnSpPr>
          <p:spPr>
            <a:xfrm>
              <a:off x="2588266" y="3344785"/>
              <a:ext cx="16462" cy="37224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>
              <a:stCxn id="5" idx="4"/>
              <a:endCxn id="1030" idx="0"/>
            </p:cNvCxnSpPr>
            <p:nvPr/>
          </p:nvCxnSpPr>
          <p:spPr>
            <a:xfrm>
              <a:off x="2588266" y="3344785"/>
              <a:ext cx="1019055" cy="2927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직선 화살표 연결선 29"/>
          <p:cNvCxnSpPr>
            <a:stCxn id="8" idx="2"/>
            <a:endCxn id="5" idx="0"/>
          </p:cNvCxnSpPr>
          <p:nvPr/>
        </p:nvCxnSpPr>
        <p:spPr>
          <a:xfrm>
            <a:off x="2372243" y="2662917"/>
            <a:ext cx="0" cy="275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직선 화살표 연결선 1033"/>
          <p:cNvCxnSpPr>
            <a:stCxn id="4" idx="2"/>
            <a:endCxn id="8" idx="0"/>
          </p:cNvCxnSpPr>
          <p:nvPr/>
        </p:nvCxnSpPr>
        <p:spPr>
          <a:xfrm>
            <a:off x="2365649" y="1824113"/>
            <a:ext cx="6594" cy="2712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순서도: 처리 48"/>
          <p:cNvSpPr/>
          <p:nvPr/>
        </p:nvSpPr>
        <p:spPr>
          <a:xfrm>
            <a:off x="6100145" y="1383532"/>
            <a:ext cx="1296144" cy="457340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HTML5</a:t>
            </a:r>
            <a:r>
              <a:rPr lang="ko-KR" altLang="en-US" sz="1200" dirty="0" smtClean="0">
                <a:solidFill>
                  <a:schemeClr val="tx1"/>
                </a:solidFill>
              </a:rPr>
              <a:t>로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만든 웹 페이지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5714210" y="2112154"/>
            <a:ext cx="2081201" cy="5675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HTML5</a:t>
            </a:r>
            <a:r>
              <a:rPr lang="ko-KR" altLang="en-US" sz="1100" dirty="0" smtClean="0">
                <a:solidFill>
                  <a:schemeClr val="tx1"/>
                </a:solidFill>
              </a:rPr>
              <a:t>를 지원하는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웹 브라우저</a:t>
            </a:r>
            <a:endParaRPr lang="en-US" altLang="ko-KR" sz="1100" dirty="0" smtClean="0">
              <a:solidFill>
                <a:schemeClr val="tx1"/>
              </a:solidFill>
            </a:endParaRPr>
          </a:p>
        </p:txBody>
      </p:sp>
      <p:cxnSp>
        <p:nvCxnSpPr>
          <p:cNvPr id="52" name="직선 화살표 연결선 51"/>
          <p:cNvCxnSpPr>
            <a:stCxn id="49" idx="2"/>
            <a:endCxn id="50" idx="0"/>
          </p:cNvCxnSpPr>
          <p:nvPr/>
        </p:nvCxnSpPr>
        <p:spPr>
          <a:xfrm>
            <a:off x="6748217" y="1840872"/>
            <a:ext cx="6594" cy="2712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0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1" y="4738896"/>
            <a:ext cx="646145" cy="120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024" y="4700449"/>
            <a:ext cx="1025020" cy="125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2" name="Picture 17" descr="http://www.pamundo.com/article/18353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343" y="4859320"/>
            <a:ext cx="1360990" cy="103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7" descr="http://www.pamundo.com/article/18353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9" y="4738897"/>
            <a:ext cx="1337011" cy="101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1970033" y="6098393"/>
            <a:ext cx="9813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PC </a:t>
            </a:r>
            <a:r>
              <a:rPr lang="ko-KR" altLang="en-US" sz="900" dirty="0" smtClean="0"/>
              <a:t>에서만 지원</a:t>
            </a:r>
            <a:endParaRPr lang="ko-KR" altLang="en-US" sz="900" dirty="0"/>
          </a:p>
        </p:txBody>
      </p:sp>
      <p:sp>
        <p:nvSpPr>
          <p:cNvPr id="78" name="TextBox 77"/>
          <p:cNvSpPr txBox="1"/>
          <p:nvPr/>
        </p:nvSpPr>
        <p:spPr>
          <a:xfrm>
            <a:off x="5838808" y="6098393"/>
            <a:ext cx="21130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err="1" smtClean="0"/>
              <a:t>태블릿</a:t>
            </a:r>
            <a:r>
              <a:rPr lang="en-US" altLang="ko-KR" sz="900" dirty="0" smtClean="0"/>
              <a:t>/</a:t>
            </a:r>
            <a:r>
              <a:rPr lang="ko-KR" altLang="en-US" sz="900" dirty="0" err="1" smtClean="0"/>
              <a:t>스마튼폰</a:t>
            </a:r>
            <a:r>
              <a:rPr lang="en-US" altLang="ko-KR" sz="900" dirty="0" smtClean="0"/>
              <a:t>/PC</a:t>
            </a:r>
            <a:r>
              <a:rPr lang="ko-KR" altLang="en-US" sz="900" dirty="0" smtClean="0"/>
              <a:t>에 관계없이 지원</a:t>
            </a:r>
            <a:endParaRPr lang="ko-KR" altLang="en-US" sz="900" dirty="0"/>
          </a:p>
        </p:txBody>
      </p:sp>
      <p:cxnSp>
        <p:nvCxnSpPr>
          <p:cNvPr id="1054" name="직선 연결선 1053"/>
          <p:cNvCxnSpPr/>
          <p:nvPr/>
        </p:nvCxnSpPr>
        <p:spPr>
          <a:xfrm>
            <a:off x="755577" y="4504748"/>
            <a:ext cx="33843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그룹 91"/>
          <p:cNvGrpSpPr/>
          <p:nvPr/>
        </p:nvGrpSpPr>
        <p:grpSpPr>
          <a:xfrm>
            <a:off x="5450052" y="2679676"/>
            <a:ext cx="2866365" cy="1816530"/>
            <a:chOff x="1172291" y="2734221"/>
            <a:chExt cx="2866365" cy="1816530"/>
          </a:xfrm>
        </p:grpSpPr>
        <p:sp>
          <p:nvSpPr>
            <p:cNvPr id="93" name="TextBox 92"/>
            <p:cNvSpPr txBox="1"/>
            <p:nvPr/>
          </p:nvSpPr>
          <p:spPr>
            <a:xfrm>
              <a:off x="2356302" y="4319919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게임</a:t>
              </a:r>
              <a:endParaRPr lang="ko-KR" altLang="en-US" sz="900" dirty="0"/>
            </a:p>
          </p:txBody>
        </p:sp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2291" y="3702787"/>
              <a:ext cx="874396" cy="4954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5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985" y="3637551"/>
              <a:ext cx="862671" cy="5761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3717032"/>
              <a:ext cx="817984" cy="6206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7" name="TextBox 96"/>
            <p:cNvSpPr txBox="1"/>
            <p:nvPr/>
          </p:nvSpPr>
          <p:spPr>
            <a:xfrm>
              <a:off x="3175985" y="4206280"/>
              <a:ext cx="76174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애니메이션</a:t>
              </a:r>
              <a:endParaRPr lang="ko-KR" altLang="en-US" sz="9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344031" y="4178112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/>
                <a:t>동영</a:t>
              </a:r>
              <a:r>
                <a:rPr lang="ko-KR" altLang="en-US" sz="900" dirty="0"/>
                <a:t>상</a:t>
              </a:r>
            </a:p>
          </p:txBody>
        </p:sp>
        <p:cxnSp>
          <p:nvCxnSpPr>
            <p:cNvPr id="99" name="직선 화살표 연결선 98"/>
            <p:cNvCxnSpPr>
              <a:stCxn id="50" idx="2"/>
              <a:endCxn id="94" idx="0"/>
            </p:cNvCxnSpPr>
            <p:nvPr/>
          </p:nvCxnSpPr>
          <p:spPr>
            <a:xfrm flipH="1">
              <a:off x="1609489" y="2734221"/>
              <a:ext cx="939569" cy="9685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50" idx="2"/>
              <a:endCxn id="96" idx="0"/>
            </p:cNvCxnSpPr>
            <p:nvPr/>
          </p:nvCxnSpPr>
          <p:spPr>
            <a:xfrm>
              <a:off x="2549058" y="2734221"/>
              <a:ext cx="55670" cy="9828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50" idx="2"/>
              <a:endCxn id="95" idx="0"/>
            </p:cNvCxnSpPr>
            <p:nvPr/>
          </p:nvCxnSpPr>
          <p:spPr>
            <a:xfrm>
              <a:off x="2549058" y="2734221"/>
              <a:ext cx="1058263" cy="90333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" name="직선 연결선 101"/>
          <p:cNvCxnSpPr/>
          <p:nvPr/>
        </p:nvCxnSpPr>
        <p:spPr>
          <a:xfrm>
            <a:off x="5004049" y="4496206"/>
            <a:ext cx="36359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오른쪽 화살표 53"/>
          <p:cNvSpPr/>
          <p:nvPr/>
        </p:nvSpPr>
        <p:spPr>
          <a:xfrm>
            <a:off x="4211961" y="3972806"/>
            <a:ext cx="752616" cy="266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663899" y="6525344"/>
            <a:ext cx="15552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(a) HTML5 </a:t>
            </a:r>
            <a:r>
              <a:rPr lang="ko-KR" altLang="en-US" sz="1100" b="1" dirty="0" smtClean="0"/>
              <a:t>이전의 웹</a:t>
            </a:r>
            <a:endParaRPr lang="ko-KR" altLang="en-US" sz="11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6028644" y="6525344"/>
            <a:ext cx="1707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(b) HTML5</a:t>
            </a:r>
            <a:r>
              <a:rPr lang="ko-KR" altLang="en-US" sz="1100" b="1" dirty="0" smtClean="0"/>
              <a:t>를 도입한 웹</a:t>
            </a:r>
            <a:endParaRPr lang="ko-KR" altLang="en-US" sz="1100" b="1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3174249" y="1595443"/>
            <a:ext cx="2713001" cy="16759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3533043" y="2362397"/>
            <a:ext cx="2088749" cy="1676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 flipV="1">
            <a:off x="3434076" y="3118762"/>
            <a:ext cx="2187716" cy="25953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47260" y="2815631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>
                <a:solidFill>
                  <a:srgbClr val="FF0000"/>
                </a:solidFill>
              </a:rPr>
              <a:t>필요없음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56" name="직선 화살표 연결선 55"/>
          <p:cNvCxnSpPr>
            <a:endCxn id="122" idx="1"/>
          </p:cNvCxnSpPr>
          <p:nvPr/>
        </p:nvCxnSpPr>
        <p:spPr>
          <a:xfrm>
            <a:off x="3635897" y="5507233"/>
            <a:ext cx="1432020" cy="0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55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</a:t>
            </a:r>
            <a:r>
              <a:rPr lang="ko-KR" altLang="en-US" smtClean="0"/>
              <a:t>의 기능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전체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문서 작성을 위한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태그 셋 </a:t>
            </a:r>
          </a:p>
          <a:p>
            <a:pPr lvl="1"/>
            <a:r>
              <a:rPr lang="ko-KR" altLang="en-US" dirty="0" smtClean="0"/>
              <a:t>웹 애플리케이션 작성을 위한 </a:t>
            </a:r>
            <a:r>
              <a:rPr lang="en-US" altLang="ko-KR" dirty="0" smtClean="0"/>
              <a:t>API</a:t>
            </a:r>
          </a:p>
          <a:p>
            <a:pPr lvl="1"/>
            <a:endParaRPr lang="ko-KR" altLang="en-US" dirty="0" smtClean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기능 요약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폼</a:t>
            </a:r>
            <a:r>
              <a:rPr lang="en-US" altLang="ko-KR" dirty="0" smtClean="0"/>
              <a:t>(Web Form)</a:t>
            </a:r>
          </a:p>
          <a:p>
            <a:pPr lvl="1"/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비디오</a:t>
            </a:r>
          </a:p>
          <a:p>
            <a:pPr lvl="1"/>
            <a:r>
              <a:rPr lang="en-US" altLang="ko-KR" dirty="0" smtClean="0"/>
              <a:t>Canvas</a:t>
            </a:r>
          </a:p>
          <a:p>
            <a:pPr lvl="1"/>
            <a:r>
              <a:rPr lang="en-US" altLang="ko-KR" dirty="0" smtClean="0"/>
              <a:t>SVG(Scalable Vector Graphic)</a:t>
            </a:r>
          </a:p>
          <a:p>
            <a:pPr lvl="1"/>
            <a:r>
              <a:rPr lang="ko-KR" altLang="en-US" dirty="0" smtClean="0"/>
              <a:t>웹 스토리지</a:t>
            </a:r>
            <a:r>
              <a:rPr lang="en-US" altLang="ko-KR" dirty="0" smtClean="0"/>
              <a:t>(Web Storage)</a:t>
            </a:r>
          </a:p>
          <a:p>
            <a:pPr lvl="1"/>
            <a:r>
              <a:rPr lang="ko-KR" altLang="en-US" dirty="0" smtClean="0"/>
              <a:t>웹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(Web SQL Database)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인덱스 데이터베이스</a:t>
            </a:r>
            <a:r>
              <a:rPr lang="en-US" altLang="ko-KR" dirty="0" smtClean="0"/>
              <a:t>(Indexed Database API)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파일 입출력</a:t>
            </a:r>
            <a:r>
              <a:rPr lang="en-US" altLang="ko-KR" dirty="0" smtClean="0"/>
              <a:t>(File I/O)</a:t>
            </a:r>
          </a:p>
          <a:p>
            <a:pPr lvl="1"/>
            <a:r>
              <a:rPr lang="ko-KR" altLang="en-US" dirty="0" smtClean="0"/>
              <a:t>위치 정보 </a:t>
            </a:r>
            <a:r>
              <a:rPr lang="en-US" altLang="ko-KR" dirty="0" smtClean="0"/>
              <a:t>API(Geolocation API)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 err="1" smtClean="0"/>
              <a:t>워커</a:t>
            </a:r>
            <a:r>
              <a:rPr lang="en-US" altLang="ko-KR" dirty="0" smtClean="0"/>
              <a:t>(Web Worker)</a:t>
            </a:r>
          </a:p>
          <a:p>
            <a:pPr lvl="1"/>
            <a:r>
              <a:rPr lang="ko-KR" altLang="en-US" dirty="0" smtClean="0"/>
              <a:t>웹 소켓</a:t>
            </a:r>
            <a:r>
              <a:rPr lang="en-US" altLang="ko-KR" dirty="0" smtClean="0"/>
              <a:t>(Web Socket)</a:t>
            </a:r>
          </a:p>
          <a:p>
            <a:pPr lvl="1"/>
            <a:r>
              <a:rPr lang="ko-KR" altLang="en-US" dirty="0" smtClean="0"/>
              <a:t>오프라인 웹 애플리케이션</a:t>
            </a:r>
            <a:r>
              <a:rPr lang="en-US" altLang="ko-KR" dirty="0" smtClean="0"/>
              <a:t>(Offline Web Application)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13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웹 프로그래밍 개발 과정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간단한 </a:t>
            </a:r>
            <a:r>
              <a:rPr lang="en-US" altLang="ko-KR" dirty="0" smtClean="0"/>
              <a:t>mongoose </a:t>
            </a:r>
            <a:r>
              <a:rPr lang="ko-KR" altLang="en-US" dirty="0" smtClean="0"/>
              <a:t>웹 서버 소프트웨어 다운로드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https://www.cesanta.com/products/binary</a:t>
            </a:r>
            <a:endParaRPr lang="en-US" altLang="ko-KR" dirty="0"/>
          </a:p>
          <a:p>
            <a:pPr lvl="1"/>
            <a:r>
              <a:rPr lang="en-US" altLang="ko-KR" dirty="0" smtClean="0"/>
              <a:t>Mongoose-free-6.3.exe </a:t>
            </a:r>
            <a:r>
              <a:rPr lang="ko-KR" altLang="en-US" dirty="0" smtClean="0"/>
              <a:t>다운 로드</a:t>
            </a:r>
            <a:endParaRPr lang="en-US" altLang="ko-KR" dirty="0" smtClean="0"/>
          </a:p>
          <a:p>
            <a:r>
              <a:rPr lang="ko-KR" altLang="en-US" dirty="0" smtClean="0"/>
              <a:t>웹 서버 폴더 생성 혹은 지정</a:t>
            </a:r>
            <a:endParaRPr lang="en-US" altLang="ko-KR" dirty="0" smtClean="0"/>
          </a:p>
          <a:p>
            <a:pPr lvl="1"/>
            <a:r>
              <a:rPr lang="en-US" altLang="ko-KR" dirty="0"/>
              <a:t>c:\webserver </a:t>
            </a:r>
          </a:p>
          <a:p>
            <a:pPr lvl="1"/>
            <a:endParaRPr lang="en-US" altLang="ko-KR" dirty="0"/>
          </a:p>
          <a:p>
            <a:pPr lvl="0"/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08" y="3501008"/>
            <a:ext cx="6625680" cy="30913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모서리가 둥근 사각형 설명선 8"/>
          <p:cNvSpPr/>
          <p:nvPr/>
        </p:nvSpPr>
        <p:spPr>
          <a:xfrm>
            <a:off x="971600" y="5877272"/>
            <a:ext cx="1512168" cy="504056"/>
          </a:xfrm>
          <a:prstGeom prst="wedgeRoundRectCallout">
            <a:avLst>
              <a:gd name="adj1" fmla="val 78217"/>
              <a:gd name="adj2" fmla="val 313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클릭하면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웹 서버 소프트웨어 실행 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76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몽구스</a:t>
            </a:r>
            <a:r>
              <a:rPr lang="ko-KR" altLang="en-US" dirty="0" smtClean="0"/>
              <a:t> 웹 서버 소프트웨어 실행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051720" y="1772816"/>
            <a:ext cx="4666852" cy="2756938"/>
            <a:chOff x="2483768" y="3326796"/>
            <a:chExt cx="4666852" cy="275693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754122"/>
              <a:ext cx="1772816" cy="13296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1920" y="3326796"/>
              <a:ext cx="3298700" cy="2641642"/>
            </a:xfrm>
            <a:prstGeom prst="rect">
              <a:avLst/>
            </a:prstGeom>
          </p:spPr>
        </p:pic>
      </p:grpSp>
      <p:sp>
        <p:nvSpPr>
          <p:cNvPr id="8" name="모서리가 둥근 사각형 설명선 7"/>
          <p:cNvSpPr/>
          <p:nvPr/>
        </p:nvSpPr>
        <p:spPr>
          <a:xfrm>
            <a:off x="1529209" y="4653136"/>
            <a:ext cx="1512168" cy="504056"/>
          </a:xfrm>
          <a:prstGeom prst="wedgeRoundRectCallout">
            <a:avLst>
              <a:gd name="adj1" fmla="val 29715"/>
              <a:gd name="adj2" fmla="val -95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몽구스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50" dirty="0" smtClean="0">
                <a:solidFill>
                  <a:schemeClr val="tx1"/>
                </a:solidFill>
              </a:rPr>
              <a:t>웹 서버 소프트웨어아이콘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547664" y="2492896"/>
            <a:ext cx="1512168" cy="504056"/>
          </a:xfrm>
          <a:prstGeom prst="wedgeRoundRectCallout">
            <a:avLst>
              <a:gd name="adj1" fmla="val 14283"/>
              <a:gd name="adj2" fmla="val 851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윈도우의 실행 프로그램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트레이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940152" y="3692755"/>
            <a:ext cx="1512168" cy="504056"/>
          </a:xfrm>
          <a:prstGeom prst="wedgeRoundRectCallout">
            <a:avLst>
              <a:gd name="adj1" fmla="val -126498"/>
              <a:gd name="adj2" fmla="val -707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상세 설정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668578" y="2564904"/>
            <a:ext cx="1512168" cy="504056"/>
          </a:xfrm>
          <a:prstGeom prst="wedgeRoundRectCallout">
            <a:avLst>
              <a:gd name="adj1" fmla="val -102247"/>
              <a:gd name="adj2" fmla="val 880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 err="1" smtClean="0">
                <a:solidFill>
                  <a:schemeClr val="tx1"/>
                </a:solidFill>
              </a:rPr>
              <a:t>몽구스</a:t>
            </a:r>
            <a:r>
              <a:rPr lang="ko-KR" altLang="en-US" sz="1050" dirty="0" smtClean="0">
                <a:solidFill>
                  <a:schemeClr val="tx1"/>
                </a:solidFill>
              </a:rPr>
              <a:t> 웹 서버가 작동하는 서버</a:t>
            </a:r>
            <a:r>
              <a:rPr lang="en-US" altLang="ko-KR" sz="1050" dirty="0" smtClean="0">
                <a:solidFill>
                  <a:schemeClr val="tx1"/>
                </a:solidFill>
              </a:rPr>
              <a:t> </a:t>
            </a:r>
            <a:r>
              <a:rPr lang="ko-KR" altLang="en-US" sz="1050" dirty="0" smtClean="0">
                <a:solidFill>
                  <a:schemeClr val="tx1"/>
                </a:solidFill>
              </a:rPr>
              <a:t>컴퓨터의 </a:t>
            </a:r>
            <a:r>
              <a:rPr lang="en-US" altLang="ko-KR" sz="1050" dirty="0" smtClean="0">
                <a:solidFill>
                  <a:schemeClr val="tx1"/>
                </a:solidFill>
              </a:rPr>
              <a:t>IP </a:t>
            </a:r>
            <a:r>
              <a:rPr lang="ko-KR" altLang="en-US" sz="1050" dirty="0" smtClean="0">
                <a:solidFill>
                  <a:schemeClr val="tx1"/>
                </a:solidFill>
              </a:rPr>
              <a:t>주소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92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서버와 웹 클라이언트의 작동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17" y="2312210"/>
            <a:ext cx="659229" cy="67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35696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클라이언트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068960"/>
            <a:ext cx="2633248" cy="1800200"/>
          </a:xfrm>
          <a:prstGeom prst="rect">
            <a:avLst/>
          </a:prstGeom>
        </p:spPr>
      </p:pic>
      <p:sp>
        <p:nvSpPr>
          <p:cNvPr id="8" name="tower"/>
          <p:cNvSpPr>
            <a:spLocks noEditPoints="1" noChangeArrowheads="1"/>
          </p:cNvSpPr>
          <p:nvPr/>
        </p:nvSpPr>
        <p:spPr bwMode="auto">
          <a:xfrm>
            <a:off x="5677426" y="3022276"/>
            <a:ext cx="1105872" cy="1548862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608168" y="3140969"/>
            <a:ext cx="1348208" cy="1311476"/>
            <a:chOff x="2195736" y="1987967"/>
            <a:chExt cx="801735" cy="630682"/>
          </a:xfrm>
        </p:grpSpPr>
        <p:sp>
          <p:nvSpPr>
            <p:cNvPr id="10" name="순서도: 다중 문서 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2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자기 디스크 1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/>
            </a:p>
          </p:txBody>
        </p:sp>
      </p:grpSp>
      <p:sp>
        <p:nvSpPr>
          <p:cNvPr id="12" name="자유형 11"/>
          <p:cNvSpPr/>
          <p:nvPr/>
        </p:nvSpPr>
        <p:spPr>
          <a:xfrm>
            <a:off x="2480209" y="2908816"/>
            <a:ext cx="3180170" cy="473655"/>
          </a:xfrm>
          <a:custGeom>
            <a:avLst/>
            <a:gdLst>
              <a:gd name="connsiteX0" fmla="*/ 0 w 3180170"/>
              <a:gd name="connsiteY0" fmla="*/ 473655 h 473655"/>
              <a:gd name="connsiteX1" fmla="*/ 1537487 w 3180170"/>
              <a:gd name="connsiteY1" fmla="*/ 271 h 473655"/>
              <a:gd name="connsiteX2" fmla="*/ 3180170 w 3180170"/>
              <a:gd name="connsiteY2" fmla="*/ 404872 h 473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0170" h="473655">
                <a:moveTo>
                  <a:pt x="0" y="473655"/>
                </a:moveTo>
                <a:cubicBezTo>
                  <a:pt x="503729" y="242695"/>
                  <a:pt x="1007459" y="11735"/>
                  <a:pt x="1537487" y="271"/>
                </a:cubicBezTo>
                <a:cubicBezTo>
                  <a:pt x="2067515" y="-11193"/>
                  <a:pt x="3017655" y="343507"/>
                  <a:pt x="3180170" y="404872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19127" y="2550126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요청</a:t>
            </a:r>
            <a:endParaRPr lang="ko-KR" altLang="en-US" sz="1400" dirty="0"/>
          </a:p>
        </p:txBody>
      </p:sp>
      <p:sp>
        <p:nvSpPr>
          <p:cNvPr id="14" name="자유형 13"/>
          <p:cNvSpPr/>
          <p:nvPr/>
        </p:nvSpPr>
        <p:spPr>
          <a:xfrm>
            <a:off x="3609048" y="3200280"/>
            <a:ext cx="2091791" cy="380446"/>
          </a:xfrm>
          <a:custGeom>
            <a:avLst/>
            <a:gdLst>
              <a:gd name="connsiteX0" fmla="*/ 2091791 w 2091791"/>
              <a:gd name="connsiteY0" fmla="*/ 380446 h 380446"/>
              <a:gd name="connsiteX1" fmla="*/ 849664 w 2091791"/>
              <a:gd name="connsiteY1" fmla="*/ 120 h 380446"/>
              <a:gd name="connsiteX2" fmla="*/ 0 w 2091791"/>
              <a:gd name="connsiteY2" fmla="*/ 348078 h 38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1791" h="380446">
                <a:moveTo>
                  <a:pt x="2091791" y="380446"/>
                </a:moveTo>
                <a:cubicBezTo>
                  <a:pt x="1645043" y="192980"/>
                  <a:pt x="1198296" y="5515"/>
                  <a:pt x="849664" y="120"/>
                </a:cubicBezTo>
                <a:cubicBezTo>
                  <a:pt x="501032" y="-5275"/>
                  <a:pt x="250516" y="171401"/>
                  <a:pt x="0" y="348078"/>
                </a:cubicBezTo>
              </a:path>
            </a:pathLst>
          </a:custGeom>
          <a:noFill/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198505" y="3416581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 전송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724128" y="5013176"/>
            <a:ext cx="1172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웹 서버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59861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로컬 컴퓨터에서 </a:t>
            </a:r>
            <a:r>
              <a:rPr lang="ko-KR" altLang="en-US" dirty="0" err="1" smtClean="0"/>
              <a:t>몽구스</a:t>
            </a:r>
            <a:r>
              <a:rPr lang="ko-KR" altLang="en-US" dirty="0" smtClean="0"/>
              <a:t> 웹 서버 접속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81833"/>
            <a:ext cx="3559948" cy="2969518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5004048" y="2276872"/>
            <a:ext cx="2952328" cy="504056"/>
          </a:xfrm>
          <a:prstGeom prst="wedgeRoundRectCallout">
            <a:avLst>
              <a:gd name="adj1" fmla="val -85896"/>
              <a:gd name="adj2" fmla="val 63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http://220.67.231.108/9/ex9-3.html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43608" y="5805264"/>
            <a:ext cx="4711546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* localhost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는 현재 자신의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자신의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컴퓨터 지칭</a:t>
            </a:r>
            <a:r>
              <a:rPr lang="en-US" altLang="ko-KR" sz="1200" kern="0" dirty="0" smtClean="0">
                <a:solidFill>
                  <a:srgbClr val="000000"/>
                </a:solidFill>
                <a:latin typeface="+mn-ea"/>
              </a:rPr>
              <a:t>, IP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n-ea"/>
              </a:rPr>
              <a:t>대신 사용 가능 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4714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HTML5 </a:t>
            </a:r>
            <a:r>
              <a:rPr lang="ko-KR" altLang="en-US" smtClean="0"/>
              <a:t>문서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문서 편집기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편집기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워드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.html</a:t>
            </a:r>
            <a:r>
              <a:rPr lang="ko-KR" altLang="en-US" dirty="0" smtClean="0"/>
              <a:t>인 텍스트 파일로 저장</a:t>
            </a:r>
          </a:p>
          <a:p>
            <a:pPr lvl="1"/>
            <a:r>
              <a:rPr lang="en-US" altLang="ko-KR" dirty="0" smtClean="0"/>
              <a:t>WYSIWYG(What You See Is What You Get) </a:t>
            </a:r>
            <a:r>
              <a:rPr lang="ko-KR" altLang="en-US" dirty="0" smtClean="0"/>
              <a:t>편집기</a:t>
            </a:r>
            <a:endParaRPr lang="en-US" altLang="ko-KR" dirty="0" smtClean="0"/>
          </a:p>
          <a:p>
            <a:pPr lvl="2"/>
            <a:r>
              <a:rPr lang="en-US" altLang="ko-KR" dirty="0"/>
              <a:t>Adobe</a:t>
            </a:r>
            <a:r>
              <a:rPr lang="ko-KR" altLang="en-US" dirty="0"/>
              <a:t>의 </a:t>
            </a:r>
            <a:r>
              <a:rPr lang="en-US" altLang="ko-KR" dirty="0"/>
              <a:t>Dreamweaver, </a:t>
            </a:r>
            <a:r>
              <a:rPr lang="en-US" altLang="ko-KR" dirty="0" err="1"/>
              <a:t>CoffeeCup</a:t>
            </a:r>
            <a:r>
              <a:rPr lang="en-US" altLang="ko-KR" dirty="0"/>
              <a:t>, </a:t>
            </a:r>
            <a:r>
              <a:rPr lang="en-US" altLang="ko-KR" dirty="0" err="1" smtClean="0"/>
              <a:t>FCKeditor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태그 정보 제공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출력되는 모습을 보면서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간단한 오류 체크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5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414112"/>
            <a:ext cx="6192688" cy="621528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87824" y="3299836"/>
            <a:ext cx="793745" cy="280928"/>
          </a:xfrm>
          <a:prstGeom prst="wedgeRoundRectCallout">
            <a:avLst>
              <a:gd name="adj1" fmla="val 74268"/>
              <a:gd name="adj2" fmla="val 692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태그 오류</a:t>
            </a:r>
            <a:endParaRPr lang="ko-KR" altLang="en-US" sz="1050" dirty="0"/>
          </a:p>
        </p:txBody>
      </p:sp>
      <p:sp>
        <p:nvSpPr>
          <p:cNvPr id="3" name="타원 2"/>
          <p:cNvSpPr/>
          <p:nvPr/>
        </p:nvSpPr>
        <p:spPr>
          <a:xfrm>
            <a:off x="3851920" y="3595616"/>
            <a:ext cx="864096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131840" y="2162099"/>
            <a:ext cx="800955" cy="18567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266700" y="332656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HTML5 </a:t>
            </a:r>
            <a:r>
              <a:rPr lang="ko-KR" altLang="en-US" sz="2000" dirty="0" smtClean="0"/>
              <a:t>태그</a:t>
            </a:r>
            <a:endParaRPr lang="en-US" altLang="ko-KR" sz="2000" dirty="0" smtClean="0"/>
          </a:p>
          <a:p>
            <a:pPr lvl="0" fontAlgn="base"/>
            <a:r>
              <a:rPr lang="ko-KR" altLang="en-US" sz="2000" dirty="0" smtClean="0"/>
              <a:t>검사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40870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483768" y="404664"/>
            <a:ext cx="6120479" cy="6176889"/>
            <a:chOff x="2483768" y="404664"/>
            <a:chExt cx="6120479" cy="61768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768" y="404664"/>
              <a:ext cx="6120479" cy="6176889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3635896" y="4992340"/>
              <a:ext cx="1800200" cy="288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5941808" y="2832100"/>
              <a:ext cx="286376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28184" y="2256036"/>
              <a:ext cx="1471695" cy="459700"/>
            </a:xfrm>
            <a:prstGeom prst="wedgeRoundRectCallout">
              <a:avLst>
                <a:gd name="adj1" fmla="val -52449"/>
                <a:gd name="adj2" fmla="val 82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/>
                <a:t>‘:’ </a:t>
              </a:r>
              <a:r>
                <a:rPr lang="ko-KR" altLang="en-US" sz="1050" dirty="0" smtClean="0"/>
                <a:t>위치에 </a:t>
              </a:r>
              <a:r>
                <a:rPr lang="en-US" altLang="ko-KR" sz="1050" dirty="0" smtClean="0"/>
                <a:t>‘=‘ </a:t>
              </a:r>
              <a:r>
                <a:rPr lang="ko-KR" altLang="en-US" sz="1050" dirty="0" smtClean="0"/>
                <a:t>를 잘못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사용한 오류</a:t>
              </a:r>
              <a:endParaRPr lang="ko-KR" altLang="en-US" sz="1050" dirty="0"/>
            </a:p>
          </p:txBody>
        </p:sp>
      </p:grpSp>
      <p:sp>
        <p:nvSpPr>
          <p:cNvPr id="7" name="제목 1"/>
          <p:cNvSpPr txBox="1">
            <a:spLocks/>
          </p:cNvSpPr>
          <p:nvPr/>
        </p:nvSpPr>
        <p:spPr>
          <a:xfrm>
            <a:off x="266700" y="332656"/>
            <a:ext cx="1959670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en-US" altLang="ko-KR" sz="2000" dirty="0"/>
              <a:t>CSS3 </a:t>
            </a:r>
            <a:r>
              <a:rPr lang="ko-KR" altLang="en-US" sz="2000" dirty="0"/>
              <a:t>스타일 시트 검사</a:t>
            </a:r>
          </a:p>
        </p:txBody>
      </p:sp>
    </p:spTree>
    <p:extLst>
      <p:ext uri="{BB962C8B-B14F-4D97-AF65-F5344CB8AC3E}">
        <p14:creationId xmlns:p14="http://schemas.microsoft.com/office/powerpoint/2010/main" val="392281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42" y="1412776"/>
            <a:ext cx="6422818" cy="387736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206585" y="5366682"/>
            <a:ext cx="1047726" cy="280928"/>
          </a:xfrm>
          <a:prstGeom prst="wedgeRoundRectCallout">
            <a:avLst>
              <a:gd name="adj1" fmla="val -50152"/>
              <a:gd name="adj2" fmla="val -170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오류 라인은 </a:t>
            </a:r>
            <a:r>
              <a:rPr lang="en-US" altLang="ko-KR" sz="1050" dirty="0" smtClean="0"/>
              <a:t>1</a:t>
            </a:r>
            <a:endParaRPr lang="ko-KR" alt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5110195" y="5359008"/>
            <a:ext cx="1117989" cy="280928"/>
          </a:xfrm>
          <a:prstGeom prst="wedgeRoundRectCallout">
            <a:avLst>
              <a:gd name="adj1" fmla="val -53381"/>
              <a:gd name="adj2" fmla="val -1575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= </a:t>
            </a:r>
            <a:r>
              <a:rPr lang="ko-KR" altLang="en-US" sz="1050" dirty="0" smtClean="0"/>
              <a:t>에 오류 있</a:t>
            </a:r>
            <a:r>
              <a:rPr lang="ko-KR" altLang="en-US" sz="1050" dirty="0"/>
              <a:t>음</a:t>
            </a:r>
          </a:p>
        </p:txBody>
      </p:sp>
    </p:spTree>
    <p:extLst>
      <p:ext uri="{BB962C8B-B14F-4D97-AF65-F5344CB8AC3E}">
        <p14:creationId xmlns:p14="http://schemas.microsoft.com/office/powerpoint/2010/main" val="2177797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907704" y="1124744"/>
            <a:ext cx="6084459" cy="4104456"/>
            <a:chOff x="395536" y="111870"/>
            <a:chExt cx="6084459" cy="41044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11870"/>
              <a:ext cx="6084459" cy="4104456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6082691" y="519493"/>
              <a:ext cx="360040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제목 1"/>
          <p:cNvSpPr txBox="1">
            <a:spLocks/>
          </p:cNvSpPr>
          <p:nvPr/>
        </p:nvSpPr>
        <p:spPr>
          <a:xfrm>
            <a:off x="506883" y="548680"/>
            <a:ext cx="2391718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 smtClean="0"/>
              <a:t>개발자 도구 열기</a:t>
            </a:r>
            <a:endParaRPr lang="en-US" altLang="ko-KR" sz="2000" dirty="0" smtClean="0"/>
          </a:p>
          <a:p>
            <a:pPr lvl="0" fontAlgn="base"/>
            <a:r>
              <a:rPr lang="ko-KR" altLang="en-US" sz="2000" dirty="0" smtClean="0"/>
              <a:t>방법 </a:t>
            </a:r>
            <a:r>
              <a:rPr lang="en-US" altLang="ko-KR" sz="2000" dirty="0" smtClean="0"/>
              <a:t>1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515414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556792"/>
            <a:ext cx="6438793" cy="3645024"/>
          </a:xfrm>
          <a:prstGeom prst="rect">
            <a:avLst/>
          </a:prstGeom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395536" y="404664"/>
            <a:ext cx="2391718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fontAlgn="base"/>
            <a:r>
              <a:rPr lang="ko-KR" altLang="en-US" sz="2000" dirty="0" smtClean="0"/>
              <a:t>개발자 도구 열기</a:t>
            </a:r>
            <a:endParaRPr lang="en-US" altLang="ko-KR" sz="2000" dirty="0" smtClean="0"/>
          </a:p>
          <a:p>
            <a:pPr lvl="0" fontAlgn="base"/>
            <a:r>
              <a:rPr lang="ko-KR" altLang="en-US" sz="2000" dirty="0" smtClean="0"/>
              <a:t>방법 </a:t>
            </a:r>
            <a:r>
              <a:rPr lang="en-US" altLang="ko-KR" sz="2000" dirty="0"/>
              <a:t>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0310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259632" y="1556792"/>
            <a:ext cx="6174704" cy="3888432"/>
            <a:chOff x="1331640" y="1196752"/>
            <a:chExt cx="6174704" cy="38884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1640" y="1196752"/>
              <a:ext cx="6174704" cy="3888432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2771800" y="2972888"/>
              <a:ext cx="648072" cy="28803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/>
          <p:cNvSpPr/>
          <p:nvPr/>
        </p:nvSpPr>
        <p:spPr>
          <a:xfrm>
            <a:off x="818592" y="692696"/>
            <a:ext cx="7488832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개발자 도구’에서 ‘</a:t>
            </a:r>
            <a:r>
              <a:rPr lang="en-US" altLang="ko-KR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Sources’ </a:t>
            </a:r>
            <a:r>
              <a:rPr lang="ko-KR" altLang="en-US" kern="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메뉴로 소스 보기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91844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971600" y="1387968"/>
            <a:ext cx="7321504" cy="4840464"/>
            <a:chOff x="899592" y="646238"/>
            <a:chExt cx="7321504" cy="48404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646238"/>
              <a:ext cx="7321504" cy="4610614"/>
            </a:xfrm>
            <a:prstGeom prst="rect">
              <a:avLst/>
            </a:prstGeom>
          </p:spPr>
        </p:pic>
        <p:sp>
          <p:nvSpPr>
            <p:cNvPr id="4" name="타원 3"/>
            <p:cNvSpPr/>
            <p:nvPr/>
          </p:nvSpPr>
          <p:spPr>
            <a:xfrm>
              <a:off x="2267744" y="4293096"/>
              <a:ext cx="648072" cy="288032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43254" y="5027002"/>
              <a:ext cx="1380971" cy="459700"/>
            </a:xfrm>
            <a:prstGeom prst="wedgeRoundRectCallout">
              <a:avLst>
                <a:gd name="adj1" fmla="val 50518"/>
                <a:gd name="adj2" fmla="val -1534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마우스로 클릭하면</a:t>
              </a:r>
              <a:endParaRPr lang="en-US" altLang="ko-KR" sz="1050" dirty="0" smtClean="0"/>
            </a:p>
            <a:p>
              <a:r>
                <a:rPr lang="en-US" altLang="ko-KR" sz="1050" dirty="0" smtClean="0"/>
                <a:t>break point</a:t>
              </a:r>
              <a:r>
                <a:rPr lang="ko-KR" altLang="en-US" sz="1050" dirty="0" smtClean="0"/>
                <a:t> 설정</a:t>
              </a:r>
              <a:endParaRPr lang="ko-KR" altLang="en-US" sz="105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80112" y="1484784"/>
              <a:ext cx="1419753" cy="280928"/>
            </a:xfrm>
            <a:prstGeom prst="wedgeRoundRectCallout">
              <a:avLst>
                <a:gd name="adj1" fmla="val -78293"/>
                <a:gd name="adj2" fmla="val -2071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한 라인씩 실행 버튼</a:t>
              </a:r>
              <a:endParaRPr lang="ko-KR" altLang="en-US" sz="1050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83568" y="548680"/>
            <a:ext cx="814589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라인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18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에 중단점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kern="0" dirty="0" err="1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brak</a:t>
            </a:r>
            <a:r>
              <a:rPr lang="en-US" altLang="ko-KR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point)</a:t>
            </a:r>
            <a:r>
              <a:rPr lang="ko-KR" altLang="en-US" kern="0" dirty="0" smtClean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를 설정하여 자바스크립트의 실행을 멈춘 화면</a:t>
            </a:r>
            <a:endParaRPr lang="ko-KR" altLang="en-US" kern="0" spc="0" dirty="0">
              <a:solidFill>
                <a:schemeClr val="accent2">
                  <a:lumMod val="50000"/>
                </a:schemeClr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01212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60848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1766962" y="2001277"/>
            <a:ext cx="838095" cy="857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177513" y="2546995"/>
            <a:ext cx="1" cy="43536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08855" y="160068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아마존 웹 서버</a:t>
            </a:r>
            <a:endParaRPr lang="ko-KR" altLang="en-US" sz="1000" dirty="0"/>
          </a:p>
        </p:txBody>
      </p:sp>
      <p:sp>
        <p:nvSpPr>
          <p:cNvPr id="100" name="tower"/>
          <p:cNvSpPr>
            <a:spLocks noEditPoints="1" noChangeArrowheads="1"/>
          </p:cNvSpPr>
          <p:nvPr/>
        </p:nvSpPr>
        <p:spPr bwMode="auto">
          <a:xfrm>
            <a:off x="4022280" y="189759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41" name="그룹 140"/>
          <p:cNvGrpSpPr/>
          <p:nvPr/>
        </p:nvGrpSpPr>
        <p:grpSpPr>
          <a:xfrm>
            <a:off x="3006665" y="1916312"/>
            <a:ext cx="1006545" cy="630682"/>
            <a:chOff x="2195736" y="1987967"/>
            <a:chExt cx="801735" cy="630682"/>
          </a:xfrm>
        </p:grpSpPr>
        <p:sp>
          <p:nvSpPr>
            <p:cNvPr id="142" name="순서도: 다중 문서 141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3" name="순서도: 자기 디스크 142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4" name="Picture 2" descr="C:\Users\com\AppData\Local\Microsoft\Windows\Temporary Internet Files\Content.IE5\U5C8W4ON\SHV-E300S_Nova-Black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669" y="3779790"/>
            <a:ext cx="1518040" cy="10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웹 서버와 웹 클라이언트의 세상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1029" name="Picture 5" descr="C:\Users\Kitae\AppData\Local\Microsoft\Windows\Temporary Internet Files\Content.IE5\PNJNQ2BA\lego-imac-lede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044" y="4830735"/>
            <a:ext cx="963830" cy="62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구름 모양 설명선 13"/>
          <p:cNvSpPr/>
          <p:nvPr/>
        </p:nvSpPr>
        <p:spPr>
          <a:xfrm>
            <a:off x="2461041" y="2899230"/>
            <a:ext cx="4032208" cy="1780525"/>
          </a:xfrm>
          <a:prstGeom prst="cloudCallout">
            <a:avLst>
              <a:gd name="adj1" fmla="val -18864"/>
              <a:gd name="adj2" fmla="val 33027"/>
            </a:avLst>
          </a:prstGeom>
          <a:solidFill>
            <a:schemeClr val="bg1">
              <a:lumMod val="8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인터넷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endCxn id="83" idx="7"/>
          </p:cNvCxnSpPr>
          <p:nvPr/>
        </p:nvCxnSpPr>
        <p:spPr>
          <a:xfrm flipH="1" flipV="1">
            <a:off x="2261341" y="2784363"/>
            <a:ext cx="687432" cy="402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V="1">
            <a:off x="5404952" y="2489870"/>
            <a:ext cx="591647" cy="4924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455780" y="4474442"/>
            <a:ext cx="244995" cy="53199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6355878" y="2982363"/>
            <a:ext cx="636563" cy="40914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0796" y="180552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pic>
        <p:nvPicPr>
          <p:cNvPr id="5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98" y="4846971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직선 연결선 62"/>
          <p:cNvCxnSpPr/>
          <p:nvPr/>
        </p:nvCxnSpPr>
        <p:spPr>
          <a:xfrm flipH="1">
            <a:off x="2135569" y="3979351"/>
            <a:ext cx="372176" cy="10808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>
            <a:off x="2507745" y="4474442"/>
            <a:ext cx="657052" cy="34269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487919" y="4679755"/>
            <a:ext cx="1" cy="315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332962" y="4087435"/>
            <a:ext cx="659479" cy="2990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841765" y="4797256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1531797" y="5357939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70" name="자유형 69"/>
          <p:cNvSpPr/>
          <p:nvPr/>
        </p:nvSpPr>
        <p:spPr>
          <a:xfrm>
            <a:off x="2396866" y="2404484"/>
            <a:ext cx="1669183" cy="2367815"/>
          </a:xfrm>
          <a:custGeom>
            <a:avLst/>
            <a:gdLst>
              <a:gd name="connsiteX0" fmla="*/ 0 w 1792161"/>
              <a:gd name="connsiteY0" fmla="*/ 2367815 h 2367815"/>
              <a:gd name="connsiteX1" fmla="*/ 1126156 w 1792161"/>
              <a:gd name="connsiteY1" fmla="*/ 1722923 h 2367815"/>
              <a:gd name="connsiteX2" fmla="*/ 1703672 w 1792161"/>
              <a:gd name="connsiteY2" fmla="*/ 895150 h 2367815"/>
              <a:gd name="connsiteX3" fmla="*/ 1780674 w 1792161"/>
              <a:gd name="connsiteY3" fmla="*/ 0 h 23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2161" h="2367815">
                <a:moveTo>
                  <a:pt x="0" y="2367815"/>
                </a:moveTo>
                <a:cubicBezTo>
                  <a:pt x="421105" y="2168091"/>
                  <a:pt x="842211" y="1968367"/>
                  <a:pt x="1126156" y="1722923"/>
                </a:cubicBezTo>
                <a:cubicBezTo>
                  <a:pt x="1410101" y="1477479"/>
                  <a:pt x="1594586" y="1182304"/>
                  <a:pt x="1703672" y="895150"/>
                </a:cubicBezTo>
                <a:cubicBezTo>
                  <a:pt x="1812758" y="607996"/>
                  <a:pt x="1796716" y="303998"/>
                  <a:pt x="1780674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자유형 70"/>
          <p:cNvSpPr/>
          <p:nvPr/>
        </p:nvSpPr>
        <p:spPr>
          <a:xfrm>
            <a:off x="4487920" y="3886738"/>
            <a:ext cx="2490572" cy="1231593"/>
          </a:xfrm>
          <a:custGeom>
            <a:avLst/>
            <a:gdLst>
              <a:gd name="connsiteX0" fmla="*/ 2608447 w 2608447"/>
              <a:gd name="connsiteY0" fmla="*/ 481300 h 1289822"/>
              <a:gd name="connsiteX1" fmla="*/ 1559293 w 2608447"/>
              <a:gd name="connsiteY1" fmla="*/ 28913 h 1289822"/>
              <a:gd name="connsiteX2" fmla="*/ 721895 w 2608447"/>
              <a:gd name="connsiteY2" fmla="*/ 115540 h 1289822"/>
              <a:gd name="connsiteX3" fmla="*/ 173255 w 2608447"/>
              <a:gd name="connsiteY3" fmla="*/ 683431 h 1289822"/>
              <a:gd name="connsiteX4" fmla="*/ 0 w 2608447"/>
              <a:gd name="connsiteY4" fmla="*/ 1289822 h 1289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8447" h="1289822">
                <a:moveTo>
                  <a:pt x="2608447" y="481300"/>
                </a:moveTo>
                <a:cubicBezTo>
                  <a:pt x="2241082" y="285586"/>
                  <a:pt x="1873718" y="89873"/>
                  <a:pt x="1559293" y="28913"/>
                </a:cubicBezTo>
                <a:cubicBezTo>
                  <a:pt x="1244868" y="-32047"/>
                  <a:pt x="952901" y="6454"/>
                  <a:pt x="721895" y="115540"/>
                </a:cubicBezTo>
                <a:cubicBezTo>
                  <a:pt x="490889" y="224626"/>
                  <a:pt x="293571" y="487717"/>
                  <a:pt x="173255" y="683431"/>
                </a:cubicBezTo>
                <a:cubicBezTo>
                  <a:pt x="52939" y="879145"/>
                  <a:pt x="25667" y="1188757"/>
                  <a:pt x="0" y="1289822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4225667" y="2399843"/>
            <a:ext cx="1694362" cy="1006827"/>
          </a:xfrm>
          <a:custGeom>
            <a:avLst/>
            <a:gdLst>
              <a:gd name="connsiteX0" fmla="*/ 1713297 w 1713297"/>
              <a:gd name="connsiteY0" fmla="*/ 163629 h 733261"/>
              <a:gd name="connsiteX1" fmla="*/ 933651 w 1713297"/>
              <a:gd name="connsiteY1" fmla="*/ 731520 h 733261"/>
              <a:gd name="connsiteX2" fmla="*/ 0 w 1713297"/>
              <a:gd name="connsiteY2" fmla="*/ 0 h 733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3297" h="733261">
                <a:moveTo>
                  <a:pt x="1713297" y="163629"/>
                </a:moveTo>
                <a:cubicBezTo>
                  <a:pt x="1466248" y="461210"/>
                  <a:pt x="1219200" y="758791"/>
                  <a:pt x="933651" y="731520"/>
                </a:cubicBezTo>
                <a:cubicBezTo>
                  <a:pt x="648102" y="704249"/>
                  <a:pt x="324051" y="352124"/>
                  <a:pt x="0" y="0"/>
                </a:cubicBezTo>
              </a:path>
            </a:pathLst>
          </a:custGeom>
          <a:noFill/>
          <a:ln w="28575"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097" y="2120338"/>
            <a:ext cx="360928" cy="371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5379667" y="1832834"/>
            <a:ext cx="9989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웹 클라이언트</a:t>
            </a:r>
            <a:endParaRPr lang="ko-KR" altLang="en-US" sz="1000" dirty="0"/>
          </a:p>
        </p:txBody>
      </p:sp>
      <p:sp>
        <p:nvSpPr>
          <p:cNvPr id="83" name="tower"/>
          <p:cNvSpPr>
            <a:spLocks noEditPoints="1" noChangeArrowheads="1"/>
          </p:cNvSpPr>
          <p:nvPr/>
        </p:nvSpPr>
        <p:spPr bwMode="auto">
          <a:xfrm>
            <a:off x="2072924" y="2104102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8" name="그룹 87"/>
          <p:cNvGrpSpPr/>
          <p:nvPr/>
        </p:nvGrpSpPr>
        <p:grpSpPr>
          <a:xfrm>
            <a:off x="1035783" y="2188634"/>
            <a:ext cx="1006545" cy="630682"/>
            <a:chOff x="2195736" y="1987967"/>
            <a:chExt cx="801735" cy="630682"/>
          </a:xfrm>
        </p:grpSpPr>
        <p:sp>
          <p:nvSpPr>
            <p:cNvPr id="76" name="순서도: 다중 문서 7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84" name="순서도: 자기 디스크 8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7391864" y="2198011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0" name="tower"/>
          <p:cNvSpPr>
            <a:spLocks noEditPoints="1" noChangeArrowheads="1"/>
          </p:cNvSpPr>
          <p:nvPr/>
        </p:nvSpPr>
        <p:spPr bwMode="auto">
          <a:xfrm>
            <a:off x="6978492" y="243309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1603086" y="34653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15" name="tower"/>
          <p:cNvSpPr>
            <a:spLocks noEditPoints="1" noChangeArrowheads="1"/>
          </p:cNvSpPr>
          <p:nvPr/>
        </p:nvSpPr>
        <p:spPr bwMode="auto">
          <a:xfrm>
            <a:off x="1745214" y="3763921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3555393" y="4883326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구글</a:t>
            </a:r>
            <a:r>
              <a:rPr lang="ko-KR" altLang="en-US" sz="1000" dirty="0" smtClean="0"/>
              <a:t> 웹 서버</a:t>
            </a:r>
            <a:endParaRPr lang="ko-KR" altLang="en-US" sz="1000" dirty="0"/>
          </a:p>
        </p:txBody>
      </p:sp>
      <p:sp>
        <p:nvSpPr>
          <p:cNvPr id="120" name="tower"/>
          <p:cNvSpPr>
            <a:spLocks noEditPoints="1" noChangeArrowheads="1"/>
          </p:cNvSpPr>
          <p:nvPr/>
        </p:nvSpPr>
        <p:spPr bwMode="auto">
          <a:xfrm>
            <a:off x="4295402" y="5218673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5816732" y="4872110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웹 서버</a:t>
            </a:r>
            <a:endParaRPr lang="ko-KR" altLang="en-US" sz="1000" dirty="0"/>
          </a:p>
        </p:txBody>
      </p:sp>
      <p:sp>
        <p:nvSpPr>
          <p:cNvPr id="125" name="tower"/>
          <p:cNvSpPr>
            <a:spLocks noEditPoints="1" noChangeArrowheads="1"/>
          </p:cNvSpPr>
          <p:nvPr/>
        </p:nvSpPr>
        <p:spPr bwMode="auto">
          <a:xfrm>
            <a:off x="5507095" y="5043477"/>
            <a:ext cx="385033" cy="680261"/>
          </a:xfrm>
          <a:custGeom>
            <a:avLst/>
            <a:gdLst>
              <a:gd name="T0" fmla="*/ 0 w 21600"/>
              <a:gd name="T1" fmla="*/ 2184 h 21600"/>
              <a:gd name="T2" fmla="*/ 6664 w 21600"/>
              <a:gd name="T3" fmla="*/ 0 h 21600"/>
              <a:gd name="T4" fmla="*/ 10800 w 21600"/>
              <a:gd name="T5" fmla="*/ 0 h 21600"/>
              <a:gd name="T6" fmla="*/ 21600 w 21600"/>
              <a:gd name="T7" fmla="*/ 0 h 21600"/>
              <a:gd name="T8" fmla="*/ 21600 w 21600"/>
              <a:gd name="T9" fmla="*/ 11649 h 21600"/>
              <a:gd name="T10" fmla="*/ 21600 w 21600"/>
              <a:gd name="T11" fmla="*/ 19416 h 21600"/>
              <a:gd name="T12" fmla="*/ 15166 w 21600"/>
              <a:gd name="T13" fmla="*/ 21600 h 21600"/>
              <a:gd name="T14" fmla="*/ 10570 w 21600"/>
              <a:gd name="T15" fmla="*/ 21600 h 21600"/>
              <a:gd name="T16" fmla="*/ 0 w 21600"/>
              <a:gd name="T17" fmla="*/ 21600 h 21600"/>
              <a:gd name="T18" fmla="*/ 0 w 21600"/>
              <a:gd name="T19" fmla="*/ 11528 h 21600"/>
              <a:gd name="T20" fmla="*/ 459 w 21600"/>
              <a:gd name="T21" fmla="*/ 22540 h 21600"/>
              <a:gd name="T22" fmla="*/ 21485 w 21600"/>
              <a:gd name="T23" fmla="*/ 27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2184"/>
                </a:moveTo>
                <a:lnTo>
                  <a:pt x="6664" y="0"/>
                </a:lnTo>
                <a:lnTo>
                  <a:pt x="10800" y="0"/>
                </a:lnTo>
                <a:lnTo>
                  <a:pt x="21600" y="0"/>
                </a:lnTo>
                <a:lnTo>
                  <a:pt x="21600" y="11649"/>
                </a:lnTo>
                <a:lnTo>
                  <a:pt x="21600" y="19416"/>
                </a:lnTo>
                <a:lnTo>
                  <a:pt x="15166" y="21600"/>
                </a:lnTo>
                <a:lnTo>
                  <a:pt x="10570" y="21600"/>
                </a:lnTo>
                <a:lnTo>
                  <a:pt x="0" y="21600"/>
                </a:lnTo>
                <a:lnTo>
                  <a:pt x="0" y="11528"/>
                </a:lnTo>
                <a:lnTo>
                  <a:pt x="0" y="2184"/>
                </a:lnTo>
                <a:close/>
              </a:path>
              <a:path w="21600" h="21600" extrusionOk="0">
                <a:moveTo>
                  <a:pt x="0" y="2184"/>
                </a:moveTo>
                <a:lnTo>
                  <a:pt x="0" y="2184"/>
                </a:lnTo>
                <a:lnTo>
                  <a:pt x="14706" y="2184"/>
                </a:lnTo>
                <a:lnTo>
                  <a:pt x="21600" y="0"/>
                </a:lnTo>
                <a:moveTo>
                  <a:pt x="0" y="2184"/>
                </a:moveTo>
                <a:lnTo>
                  <a:pt x="14706" y="2184"/>
                </a:lnTo>
                <a:lnTo>
                  <a:pt x="14706" y="5339"/>
                </a:lnTo>
                <a:lnTo>
                  <a:pt x="14706" y="17474"/>
                </a:lnTo>
                <a:lnTo>
                  <a:pt x="14706" y="21600"/>
                </a:lnTo>
                <a:moveTo>
                  <a:pt x="1149" y="3034"/>
                </a:moveTo>
                <a:lnTo>
                  <a:pt x="13328" y="3034"/>
                </a:lnTo>
                <a:lnTo>
                  <a:pt x="13328" y="3519"/>
                </a:lnTo>
                <a:lnTo>
                  <a:pt x="1149" y="3519"/>
                </a:lnTo>
                <a:lnTo>
                  <a:pt x="1149" y="3034"/>
                </a:lnTo>
                <a:moveTo>
                  <a:pt x="1149" y="4490"/>
                </a:moveTo>
                <a:lnTo>
                  <a:pt x="13328" y="4490"/>
                </a:lnTo>
                <a:lnTo>
                  <a:pt x="13328" y="4854"/>
                </a:lnTo>
                <a:lnTo>
                  <a:pt x="1149" y="4854"/>
                </a:lnTo>
                <a:lnTo>
                  <a:pt x="1149" y="4490"/>
                </a:lnTo>
                <a:moveTo>
                  <a:pt x="1149" y="5946"/>
                </a:moveTo>
                <a:lnTo>
                  <a:pt x="13328" y="5946"/>
                </a:lnTo>
                <a:lnTo>
                  <a:pt x="13328" y="6310"/>
                </a:lnTo>
                <a:lnTo>
                  <a:pt x="1149" y="6310"/>
                </a:lnTo>
                <a:lnTo>
                  <a:pt x="1149" y="5946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9" name="그룹 128"/>
          <p:cNvGrpSpPr/>
          <p:nvPr/>
        </p:nvGrpSpPr>
        <p:grpSpPr>
          <a:xfrm>
            <a:off x="753420" y="3793329"/>
            <a:ext cx="1006545" cy="630682"/>
            <a:chOff x="2195736" y="1987967"/>
            <a:chExt cx="801735" cy="630682"/>
          </a:xfrm>
        </p:grpSpPr>
        <p:sp>
          <p:nvSpPr>
            <p:cNvPr id="130" name="순서도: 다중 문서 129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1" name="순서도: 자기 디스크 130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2" name="그룹 131"/>
          <p:cNvGrpSpPr/>
          <p:nvPr/>
        </p:nvGrpSpPr>
        <p:grpSpPr>
          <a:xfrm>
            <a:off x="3288857" y="5268252"/>
            <a:ext cx="1006545" cy="630682"/>
            <a:chOff x="2195736" y="1987967"/>
            <a:chExt cx="801735" cy="630682"/>
          </a:xfrm>
        </p:grpSpPr>
        <p:sp>
          <p:nvSpPr>
            <p:cNvPr id="133" name="순서도: 다중 문서 132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4" name="순서도: 자기 디스크 133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5" name="그룹 134"/>
          <p:cNvGrpSpPr/>
          <p:nvPr/>
        </p:nvGrpSpPr>
        <p:grpSpPr>
          <a:xfrm>
            <a:off x="5927730" y="5068266"/>
            <a:ext cx="1006545" cy="630682"/>
            <a:chOff x="2195736" y="1987967"/>
            <a:chExt cx="801735" cy="630682"/>
          </a:xfrm>
        </p:grpSpPr>
        <p:sp>
          <p:nvSpPr>
            <p:cNvPr id="136" name="순서도: 다중 문서 135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37" name="순서도: 자기 디스크 136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그룹 137"/>
          <p:cNvGrpSpPr/>
          <p:nvPr/>
        </p:nvGrpSpPr>
        <p:grpSpPr>
          <a:xfrm>
            <a:off x="7385327" y="2523756"/>
            <a:ext cx="1006545" cy="630682"/>
            <a:chOff x="2195736" y="1987967"/>
            <a:chExt cx="801735" cy="630682"/>
          </a:xfrm>
        </p:grpSpPr>
        <p:sp>
          <p:nvSpPr>
            <p:cNvPr id="139" name="순서도: 다중 문서 138"/>
            <p:cNvSpPr/>
            <p:nvPr/>
          </p:nvSpPr>
          <p:spPr>
            <a:xfrm>
              <a:off x="2285576" y="2090017"/>
              <a:ext cx="711895" cy="466145"/>
            </a:xfrm>
            <a:prstGeom prst="flowChartMultidocument">
              <a:avLst/>
            </a:prstGeom>
            <a:noFill/>
            <a:ln w="127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HTML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문서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 동영상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40" name="순서도: 자기 디스크 139"/>
            <p:cNvSpPr/>
            <p:nvPr/>
          </p:nvSpPr>
          <p:spPr>
            <a:xfrm>
              <a:off x="2195736" y="1987967"/>
              <a:ext cx="801735" cy="630682"/>
            </a:xfrm>
            <a:prstGeom prst="flowChartMagneticDisk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328" y="4831189"/>
            <a:ext cx="695256" cy="4655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7938" y="3889971"/>
            <a:ext cx="457879" cy="73745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052" y="2069960"/>
            <a:ext cx="695256" cy="46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2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웹과 인터넷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웹과 인터넷은 다르다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인터넷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웹이 나오기 전부터 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컴퓨터마다 고유한 주소</a:t>
            </a:r>
            <a:r>
              <a:rPr lang="en-US" altLang="ko-KR" dirty="0" smtClean="0"/>
              <a:t>(IP </a:t>
            </a:r>
            <a:r>
              <a:rPr lang="ko-KR" altLang="en-US" dirty="0" smtClean="0"/>
              <a:t>주소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부여하여 컴퓨터 구분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210.13.120.1</a:t>
            </a:r>
          </a:p>
          <a:p>
            <a:pPr lvl="1"/>
            <a:r>
              <a:rPr lang="ko-KR" altLang="en-US" dirty="0"/>
              <a:t>컴퓨터를 연결하는 </a:t>
            </a:r>
            <a:r>
              <a:rPr lang="ko-KR" altLang="en-US" dirty="0" smtClean="0"/>
              <a:t>네트워크 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인터넷을 활용하는 응용 서비스 사례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메신저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화상통신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인터넷 전화기</a:t>
            </a:r>
            <a:r>
              <a:rPr lang="en-US" altLang="ko-KR" dirty="0" smtClean="0"/>
              <a:t>, P2P </a:t>
            </a:r>
            <a:r>
              <a:rPr lang="ko-KR" altLang="en-US" dirty="0" smtClean="0"/>
              <a:t>파일 공유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아웃룩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</a:t>
            </a:r>
            <a:endParaRPr lang="en-US" altLang="ko-KR" dirty="0" smtClean="0"/>
          </a:p>
          <a:p>
            <a:r>
              <a:rPr lang="ko-KR" altLang="en-US" dirty="0" smtClean="0"/>
              <a:t>웹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인터넷을 활용하는 응용 서비스 중의 하나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서버와 웹 브라우저로 구성되는 서버</a:t>
            </a:r>
            <a:r>
              <a:rPr lang="en-US" altLang="ko-KR" dirty="0" smtClean="0"/>
              <a:t>-</a:t>
            </a:r>
            <a:r>
              <a:rPr lang="ko-KR" altLang="en-US" dirty="0" smtClean="0"/>
              <a:t>클라이언트로 작동</a:t>
            </a:r>
            <a:endParaRPr lang="en-US" altLang="ko-KR" dirty="0" smtClean="0"/>
          </a:p>
          <a:p>
            <a:r>
              <a:rPr lang="ko-KR" altLang="en-US" dirty="0" smtClean="0"/>
              <a:t>인터넷이 고속도로라면 웹은 정보를 주고 받는 물류 산업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54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브라우저의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29" y="1412098"/>
            <a:ext cx="2684829" cy="244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45" y="4077072"/>
            <a:ext cx="2684829" cy="244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69" y="4082200"/>
            <a:ext cx="2636789" cy="2391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545" y="1412098"/>
            <a:ext cx="2764893" cy="2364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19" y="4082200"/>
            <a:ext cx="624847" cy="7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642" y="1413415"/>
            <a:ext cx="624847" cy="57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541" y="4096827"/>
            <a:ext cx="624847" cy="57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74" y="1413415"/>
            <a:ext cx="624847" cy="7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31100" y="2215888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인터넷</a:t>
            </a:r>
            <a:endParaRPr lang="en-US" altLang="ko-KR" sz="1000" dirty="0" smtClean="0"/>
          </a:p>
          <a:p>
            <a:r>
              <a:rPr lang="ko-KR" altLang="en-US" sz="1000" dirty="0" err="1" smtClean="0"/>
              <a:t>익스플로러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3926" y="200156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오페라</a:t>
            </a:r>
            <a:endParaRPr lang="ko-KR" alt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35442" y="4829692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 smtClean="0"/>
              <a:t>파이어폭스</a:t>
            </a:r>
            <a:endParaRPr lang="ko-KR" alt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4531391" y="467771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크</a:t>
            </a:r>
            <a:r>
              <a:rPr lang="ko-KR" altLang="en-US" sz="1000"/>
              <a:t>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4174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121" name="그룹 120"/>
          <p:cNvGrpSpPr/>
          <p:nvPr/>
        </p:nvGrpSpPr>
        <p:grpSpPr>
          <a:xfrm>
            <a:off x="611560" y="476672"/>
            <a:ext cx="7523578" cy="6073009"/>
            <a:chOff x="936854" y="548680"/>
            <a:chExt cx="7523578" cy="6073009"/>
          </a:xfrm>
        </p:grpSpPr>
        <p:cxnSp>
          <p:nvCxnSpPr>
            <p:cNvPr id="99" name="직선 연결선 98"/>
            <p:cNvCxnSpPr/>
            <p:nvPr/>
          </p:nvCxnSpPr>
          <p:spPr>
            <a:xfrm>
              <a:off x="1400574" y="6324467"/>
              <a:ext cx="705985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45" idx="3"/>
            </p:cNvCxnSpPr>
            <p:nvPr/>
          </p:nvCxnSpPr>
          <p:spPr>
            <a:xfrm flipV="1">
              <a:off x="1429297" y="5493430"/>
              <a:ext cx="7031135" cy="105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42" idx="3"/>
            </p:cNvCxnSpPr>
            <p:nvPr/>
          </p:nvCxnSpPr>
          <p:spPr>
            <a:xfrm flipV="1">
              <a:off x="1429297" y="4783326"/>
              <a:ext cx="7031135" cy="97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38" idx="3"/>
            </p:cNvCxnSpPr>
            <p:nvPr/>
          </p:nvCxnSpPr>
          <p:spPr>
            <a:xfrm flipV="1">
              <a:off x="1429297" y="4348046"/>
              <a:ext cx="7031135" cy="3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34" idx="3"/>
            </p:cNvCxnSpPr>
            <p:nvPr/>
          </p:nvCxnSpPr>
          <p:spPr>
            <a:xfrm flipV="1">
              <a:off x="1429297" y="3539746"/>
              <a:ext cx="7031135" cy="200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32" idx="3"/>
            </p:cNvCxnSpPr>
            <p:nvPr/>
          </p:nvCxnSpPr>
          <p:spPr>
            <a:xfrm flipV="1">
              <a:off x="1429297" y="2829828"/>
              <a:ext cx="7021684" cy="14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27" idx="3"/>
            </p:cNvCxnSpPr>
            <p:nvPr/>
          </p:nvCxnSpPr>
          <p:spPr>
            <a:xfrm flipV="1">
              <a:off x="1429297" y="2430514"/>
              <a:ext cx="7021684" cy="170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21" idx="3"/>
            </p:cNvCxnSpPr>
            <p:nvPr/>
          </p:nvCxnSpPr>
          <p:spPr>
            <a:xfrm>
              <a:off x="1429297" y="2028387"/>
              <a:ext cx="7021684" cy="22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13" idx="3"/>
            </p:cNvCxnSpPr>
            <p:nvPr/>
          </p:nvCxnSpPr>
          <p:spPr>
            <a:xfrm>
              <a:off x="1429297" y="1612209"/>
              <a:ext cx="7021684" cy="4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/>
            <p:cNvCxnSpPr/>
            <p:nvPr/>
          </p:nvCxnSpPr>
          <p:spPr>
            <a:xfrm>
              <a:off x="1400574" y="566206"/>
              <a:ext cx="3074" cy="6031146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936854" y="54868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1990</a:t>
              </a:r>
              <a:endParaRPr lang="ko-KR" altLang="en-US" sz="11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47061" y="580580"/>
              <a:ext cx="134675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WORLDWIDEWEB</a:t>
              </a:r>
              <a:endParaRPr lang="ko-KR" altLang="en-US" sz="11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7211" y="1052736"/>
              <a:ext cx="60364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Nexus</a:t>
              </a:r>
              <a:endParaRPr lang="ko-KR" altLang="en-US" sz="1100" dirty="0"/>
            </a:p>
          </p:txBody>
        </p:sp>
        <p:cxnSp>
          <p:nvCxnSpPr>
            <p:cNvPr id="12" name="직선 화살표 연결선 11"/>
            <p:cNvCxnSpPr>
              <a:stCxn id="8" idx="2"/>
              <a:endCxn id="10" idx="0"/>
            </p:cNvCxnSpPr>
            <p:nvPr/>
          </p:nvCxnSpPr>
          <p:spPr>
            <a:xfrm flipH="1">
              <a:off x="2119032" y="870021"/>
              <a:ext cx="1405" cy="18271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936854" y="1481404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1993</a:t>
              </a:r>
              <a:endParaRPr lang="ko-KR" altLang="en-US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17830" y="1428393"/>
              <a:ext cx="702196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Mosaic</a:t>
              </a:r>
              <a:endParaRPr lang="ko-KR" altLang="en-US" sz="11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6854" y="189758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1994</a:t>
              </a:r>
              <a:endParaRPr lang="ko-KR" altLang="en-US" sz="11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31010" y="1902239"/>
              <a:ext cx="147992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Navigator</a:t>
              </a:r>
              <a:endParaRPr lang="ko-KR" altLang="en-US" sz="1100" dirty="0"/>
            </a:p>
          </p:txBody>
        </p:sp>
        <p:cxnSp>
          <p:nvCxnSpPr>
            <p:cNvPr id="24" name="직선 화살표 연결선 23"/>
            <p:cNvCxnSpPr>
              <a:stCxn id="14" idx="2"/>
              <a:endCxn id="22" idx="0"/>
            </p:cNvCxnSpPr>
            <p:nvPr/>
          </p:nvCxnSpPr>
          <p:spPr>
            <a:xfrm>
              <a:off x="3168928" y="1717834"/>
              <a:ext cx="2043" cy="184405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36854" y="23167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1995</a:t>
              </a:r>
              <a:endParaRPr lang="ko-KR" altLang="en-US" sz="11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08019" y="2298189"/>
              <a:ext cx="1276488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Internet Explorer</a:t>
              </a:r>
              <a:endParaRPr lang="ko-KR" altLang="en-US" sz="11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36854" y="271396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1996</a:t>
              </a:r>
              <a:endParaRPr lang="ko-KR" altLang="en-US" sz="11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82068" y="2664035"/>
              <a:ext cx="605323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Opera</a:t>
              </a:r>
              <a:endParaRPr lang="ko-KR" altLang="en-US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36854" y="3429000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1998</a:t>
              </a:r>
              <a:endParaRPr lang="ko-KR" altLang="en-US" sz="11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95736" y="3429000"/>
              <a:ext cx="19442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Netscape Communicator</a:t>
              </a:r>
              <a:endParaRPr lang="ko-KR" altLang="en-US" sz="1100" dirty="0"/>
            </a:p>
          </p:txBody>
        </p:sp>
        <p:cxnSp>
          <p:nvCxnSpPr>
            <p:cNvPr id="37" name="직선 화살표 연결선 36"/>
            <p:cNvCxnSpPr>
              <a:stCxn id="22" idx="2"/>
              <a:endCxn id="35" idx="0"/>
            </p:cNvCxnSpPr>
            <p:nvPr/>
          </p:nvCxnSpPr>
          <p:spPr>
            <a:xfrm flipH="1">
              <a:off x="3167844" y="2191680"/>
              <a:ext cx="3127" cy="1237320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36854" y="4221088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2002</a:t>
              </a:r>
              <a:endParaRPr lang="ko-KR" altLang="en-US" sz="11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96132" y="4227480"/>
              <a:ext cx="1143352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 smtClean="0"/>
                <a:t>Mozilla Firefox</a:t>
              </a:r>
              <a:endParaRPr lang="ko-KR" altLang="en-US" sz="1100" dirty="0"/>
            </a:p>
          </p:txBody>
        </p:sp>
        <p:cxnSp>
          <p:nvCxnSpPr>
            <p:cNvPr id="41" name="직선 화살표 연결선 40"/>
            <p:cNvCxnSpPr>
              <a:stCxn id="35" idx="2"/>
              <a:endCxn id="39" idx="0"/>
            </p:cNvCxnSpPr>
            <p:nvPr/>
          </p:nvCxnSpPr>
          <p:spPr>
            <a:xfrm flipH="1">
              <a:off x="3167808" y="3718441"/>
              <a:ext cx="36" cy="50903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936854" y="466224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2003</a:t>
              </a:r>
              <a:endParaRPr lang="ko-KR" altLang="en-US" sz="11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652670" y="4636052"/>
              <a:ext cx="564991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Safari</a:t>
              </a:r>
              <a:endParaRPr lang="ko-KR" altLang="en-US" sz="11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36854" y="5373216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2008</a:t>
              </a:r>
              <a:endParaRPr lang="ko-KR" altLang="en-US" sz="11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654285" y="5326450"/>
              <a:ext cx="716290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Chrome</a:t>
              </a:r>
              <a:endParaRPr lang="ko-KR" altLang="en-US" sz="11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36854" y="6183782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2015</a:t>
              </a:r>
              <a:endParaRPr lang="ko-KR" altLang="en-US" sz="11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155406" y="6180921"/>
              <a:ext cx="1181715" cy="289441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smtClean="0"/>
                <a:t>Microsoft Edge</a:t>
              </a:r>
              <a:endParaRPr lang="ko-KR" altLang="en-US" sz="1100" dirty="0"/>
            </a:p>
          </p:txBody>
        </p:sp>
        <p:cxnSp>
          <p:nvCxnSpPr>
            <p:cNvPr id="51" name="직선 화살표 연결선 50"/>
            <p:cNvCxnSpPr>
              <a:stCxn id="28" idx="2"/>
              <a:endCxn id="49" idx="0"/>
            </p:cNvCxnSpPr>
            <p:nvPr/>
          </p:nvCxnSpPr>
          <p:spPr>
            <a:xfrm>
              <a:off x="4746263" y="2587630"/>
              <a:ext cx="1" cy="359329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39" idx="2"/>
            </p:cNvCxnSpPr>
            <p:nvPr/>
          </p:nvCxnSpPr>
          <p:spPr>
            <a:xfrm>
              <a:off x="3167808" y="4516921"/>
              <a:ext cx="0" cy="208043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33" idx="2"/>
            </p:cNvCxnSpPr>
            <p:nvPr/>
          </p:nvCxnSpPr>
          <p:spPr>
            <a:xfrm>
              <a:off x="5884730" y="2953476"/>
              <a:ext cx="0" cy="3668213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44" idx="2"/>
            </p:cNvCxnSpPr>
            <p:nvPr/>
          </p:nvCxnSpPr>
          <p:spPr>
            <a:xfrm>
              <a:off x="6935166" y="4925493"/>
              <a:ext cx="0" cy="1671859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>
              <a:stCxn id="46" idx="2"/>
            </p:cNvCxnSpPr>
            <p:nvPr/>
          </p:nvCxnSpPr>
          <p:spPr>
            <a:xfrm>
              <a:off x="8012430" y="5615891"/>
              <a:ext cx="0" cy="981461"/>
            </a:xfrm>
            <a:prstGeom prst="straightConnector1">
              <a:avLst/>
            </a:prstGeom>
            <a:ln w="28575"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C:\Users\com\Desktop\icon175x175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4203" y="507445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C:\Users\com\Desktop\opera-15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2430513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1" name="Picture 5" descr="C:\Users\com\Desktop\539-safari-box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4846" y="4387785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C:\Users\com\Desktop\ie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398" y="206084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7" descr="C:\Users\com\Desktop\unnamed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692" y="3969088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:\Users\com\Desktop\netscape_navigator_by_onlyouniverse-d4s0fhu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3414" y="1628800"/>
              <a:ext cx="25200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9" descr="C:\Users\com\Desktop\Microsoft-Edge-Browser-logo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944" y="5873189"/>
              <a:ext cx="521960" cy="391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3" name="직선 화살표 연결선 122"/>
            <p:cNvCxnSpPr>
              <a:stCxn id="49" idx="2"/>
            </p:cNvCxnSpPr>
            <p:nvPr/>
          </p:nvCxnSpPr>
          <p:spPr>
            <a:xfrm flipH="1">
              <a:off x="4746263" y="6470362"/>
              <a:ext cx="1" cy="151327"/>
            </a:xfrm>
            <a:prstGeom prst="straightConnector1">
              <a:avLst/>
            </a:prstGeom>
            <a:ln w="28575">
              <a:solidFill>
                <a:schemeClr val="accent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제목 1"/>
          <p:cNvSpPr txBox="1">
            <a:spLocks/>
          </p:cNvSpPr>
          <p:nvPr/>
        </p:nvSpPr>
        <p:spPr>
          <a:xfrm>
            <a:off x="4420969" y="212071"/>
            <a:ext cx="3818384" cy="752128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웹 브라우저의 역사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693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최초의 웹 브라우저</a:t>
            </a:r>
            <a:r>
              <a:rPr lang="en-US" altLang="ko-KR" smtClean="0"/>
              <a:t>, WorldWideWeb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277025" y="1588988"/>
            <a:ext cx="3358871" cy="4572000"/>
          </a:xfrm>
        </p:spPr>
        <p:txBody>
          <a:bodyPr/>
          <a:lstStyle/>
          <a:p>
            <a:r>
              <a:rPr lang="ko-KR" altLang="en-US" dirty="0" smtClean="0"/>
              <a:t>웹 개념 창시자</a:t>
            </a:r>
            <a:r>
              <a:rPr lang="en-US" altLang="ko-KR" dirty="0" smtClean="0"/>
              <a:t>, Tim Berners-Lee</a:t>
            </a:r>
            <a:r>
              <a:rPr lang="ko-KR" altLang="en-US" dirty="0" smtClean="0"/>
              <a:t>가 개발</a:t>
            </a:r>
            <a:endParaRPr lang="en-US" altLang="ko-KR" dirty="0" smtClean="0"/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Nexus</a:t>
            </a:r>
            <a:r>
              <a:rPr lang="ko-KR" altLang="en-US" dirty="0" smtClean="0"/>
              <a:t>로 개명</a:t>
            </a:r>
            <a:endParaRPr lang="ko-KR" altLang="en-US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220" y="1412776"/>
            <a:ext cx="5305425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24128" y="6372524"/>
            <a:ext cx="1462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출처</a:t>
            </a:r>
            <a:r>
              <a:rPr lang="en-US" altLang="ko-KR" sz="1400" dirty="0" smtClean="0"/>
              <a:t>) Wikipedia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304367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14313</TotalTime>
  <Words>2573</Words>
  <Application>Microsoft Office PowerPoint</Application>
  <PresentationFormat>화면 슬라이드 쇼(4:3)</PresentationFormat>
  <Paragraphs>714</Paragraphs>
  <Slides>48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HY나무L</vt:lpstr>
      <vt:lpstr>HY나무M</vt:lpstr>
      <vt:lpstr>돋움</vt:lpstr>
      <vt:lpstr>돋움체</vt:lpstr>
      <vt:lpstr>맑은 고딕</vt:lpstr>
      <vt:lpstr>휴먼편지체</vt:lpstr>
      <vt:lpstr>Arial Narrow</vt:lpstr>
      <vt:lpstr>Times New Roman</vt:lpstr>
      <vt:lpstr>Wingdings</vt:lpstr>
      <vt:lpstr>Wingdings 2</vt:lpstr>
      <vt:lpstr>가을</vt:lpstr>
      <vt:lpstr> 1장 웹 프로그래밍과 HTML5 개요 </vt:lpstr>
      <vt:lpstr>강의 목표</vt:lpstr>
      <vt:lpstr>웹의 기본 목적과 구성</vt:lpstr>
      <vt:lpstr>웹 서버와 웹 클라이언트의 작동</vt:lpstr>
      <vt:lpstr>웹 서버와 웹 클라이언트의 세상</vt:lpstr>
      <vt:lpstr>웹과 인터넷</vt:lpstr>
      <vt:lpstr>웹 브라우저의 종류</vt:lpstr>
      <vt:lpstr>PowerPoint 프레젠테이션</vt:lpstr>
      <vt:lpstr>최초의 웹 브라우저, WorldWideWeb</vt:lpstr>
      <vt:lpstr>여러 웹 브라우저의 특징</vt:lpstr>
      <vt:lpstr>2015년 11월 기준 웹브라우저의 시장 점유율 비교</vt:lpstr>
      <vt:lpstr>PowerPoint 프레젠테이션</vt:lpstr>
      <vt:lpstr>웹 서버</vt:lpstr>
      <vt:lpstr>웹 서버 소프트웨어</vt:lpstr>
      <vt:lpstr>웹 응용프로그램</vt:lpstr>
      <vt:lpstr>데이터베이스와 파일들</vt:lpstr>
      <vt:lpstr>웹 서버와 웹 브라우저의 역할 분담</vt:lpstr>
      <vt:lpstr>PowerPoint 프레젠테이션</vt:lpstr>
      <vt:lpstr>웹 문서와 전자 문서의 차이</vt:lpstr>
      <vt:lpstr>PowerPoint 프레젠테이션</vt:lpstr>
      <vt:lpstr>웹 페이지의 주소, URL</vt:lpstr>
      <vt:lpstr>웹 브라우저와 웹 서버 사이의 통신, HTTP</vt:lpstr>
      <vt:lpstr>웹의 시작</vt:lpstr>
      <vt:lpstr>Tim Berners-Lee가 CERN에서 사용하던 NeXT 컴퓨터</vt:lpstr>
      <vt:lpstr>웹의 성공</vt:lpstr>
      <vt:lpstr>모든 곳에 웹이 있다.</vt:lpstr>
      <vt:lpstr>웹 페이지 구성</vt:lpstr>
      <vt:lpstr>HTML,CSS,Javascript로 분리된 웹 페이지 만들기</vt:lpstr>
      <vt:lpstr>HTML,CSS,Javascript로 분리된 웹 페이지 만들기</vt:lpstr>
      <vt:lpstr>3. Javascript 코드로 사용자 인터페이스 처리</vt:lpstr>
      <vt:lpstr>HTML5</vt:lpstr>
      <vt:lpstr>PowerPoint 프레젠테이션</vt:lpstr>
      <vt:lpstr>HTML5 출현 배경</vt:lpstr>
      <vt:lpstr>인터넷 접속 가능한 다양한 기기</vt:lpstr>
      <vt:lpstr>HTML5의 목적</vt:lpstr>
      <vt:lpstr>HTML5 이전의 웹과 HTML5를 도입한 웹의 비교</vt:lpstr>
      <vt:lpstr>HTML5의 기능</vt:lpstr>
      <vt:lpstr>HTML5 웹 프로그래밍 개발 과정</vt:lpstr>
      <vt:lpstr>몽구스 웹 서버 소프트웨어 실행</vt:lpstr>
      <vt:lpstr>로컬 컴퓨터에서 몽구스 웹 서버 접속</vt:lpstr>
      <vt:lpstr>HTML5 문서 편집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432</cp:revision>
  <dcterms:created xsi:type="dcterms:W3CDTF">2011-08-27T14:53:28Z</dcterms:created>
  <dcterms:modified xsi:type="dcterms:W3CDTF">2016-08-31T11:02:48Z</dcterms:modified>
</cp:coreProperties>
</file>